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8" r:id="rId2"/>
    <p:sldId id="291" r:id="rId3"/>
    <p:sldId id="261" r:id="rId4"/>
    <p:sldId id="287" r:id="rId5"/>
    <p:sldId id="289" r:id="rId6"/>
    <p:sldId id="288" r:id="rId7"/>
    <p:sldId id="290" r:id="rId8"/>
  </p:sldIdLst>
  <p:sldSz cx="6858000" cy="9144000" type="screen4x3"/>
  <p:notesSz cx="9931400" cy="6794500"/>
  <p:defaultTextStyle>
    <a:defPPr>
      <a:defRPr lang="en-US"/>
    </a:defPPr>
    <a:lvl1pPr marL="0" algn="l" defTabSz="855970" rtl="0" eaLnBrk="1" latinLnBrk="0" hangingPunct="1">
      <a:defRPr sz="1685" kern="1200">
        <a:solidFill>
          <a:schemeClr val="tx1"/>
        </a:solidFill>
        <a:latin typeface="+mn-lt"/>
        <a:ea typeface="+mn-ea"/>
        <a:cs typeface="+mn-cs"/>
      </a:defRPr>
    </a:lvl1pPr>
    <a:lvl2pPr marL="427985" algn="l" defTabSz="855970" rtl="0" eaLnBrk="1" latinLnBrk="0" hangingPunct="1">
      <a:defRPr sz="1685" kern="1200">
        <a:solidFill>
          <a:schemeClr val="tx1"/>
        </a:solidFill>
        <a:latin typeface="+mn-lt"/>
        <a:ea typeface="+mn-ea"/>
        <a:cs typeface="+mn-cs"/>
      </a:defRPr>
    </a:lvl2pPr>
    <a:lvl3pPr marL="855970" algn="l" defTabSz="855970" rtl="0" eaLnBrk="1" latinLnBrk="0" hangingPunct="1">
      <a:defRPr sz="1685" kern="1200">
        <a:solidFill>
          <a:schemeClr val="tx1"/>
        </a:solidFill>
        <a:latin typeface="+mn-lt"/>
        <a:ea typeface="+mn-ea"/>
        <a:cs typeface="+mn-cs"/>
      </a:defRPr>
    </a:lvl3pPr>
    <a:lvl4pPr marL="1283955" algn="l" defTabSz="855970" rtl="0" eaLnBrk="1" latinLnBrk="0" hangingPunct="1">
      <a:defRPr sz="1685" kern="1200">
        <a:solidFill>
          <a:schemeClr val="tx1"/>
        </a:solidFill>
        <a:latin typeface="+mn-lt"/>
        <a:ea typeface="+mn-ea"/>
        <a:cs typeface="+mn-cs"/>
      </a:defRPr>
    </a:lvl4pPr>
    <a:lvl5pPr marL="1711940" algn="l" defTabSz="855970" rtl="0" eaLnBrk="1" latinLnBrk="0" hangingPunct="1">
      <a:defRPr sz="1685" kern="1200">
        <a:solidFill>
          <a:schemeClr val="tx1"/>
        </a:solidFill>
        <a:latin typeface="+mn-lt"/>
        <a:ea typeface="+mn-ea"/>
        <a:cs typeface="+mn-cs"/>
      </a:defRPr>
    </a:lvl5pPr>
    <a:lvl6pPr marL="2139925" algn="l" defTabSz="855970" rtl="0" eaLnBrk="1" latinLnBrk="0" hangingPunct="1">
      <a:defRPr sz="1685" kern="1200">
        <a:solidFill>
          <a:schemeClr val="tx1"/>
        </a:solidFill>
        <a:latin typeface="+mn-lt"/>
        <a:ea typeface="+mn-ea"/>
        <a:cs typeface="+mn-cs"/>
      </a:defRPr>
    </a:lvl6pPr>
    <a:lvl7pPr marL="2567910" algn="l" defTabSz="855970" rtl="0" eaLnBrk="1" latinLnBrk="0" hangingPunct="1">
      <a:defRPr sz="1685" kern="1200">
        <a:solidFill>
          <a:schemeClr val="tx1"/>
        </a:solidFill>
        <a:latin typeface="+mn-lt"/>
        <a:ea typeface="+mn-ea"/>
        <a:cs typeface="+mn-cs"/>
      </a:defRPr>
    </a:lvl7pPr>
    <a:lvl8pPr marL="2995894" algn="l" defTabSz="855970" rtl="0" eaLnBrk="1" latinLnBrk="0" hangingPunct="1">
      <a:defRPr sz="1685" kern="1200">
        <a:solidFill>
          <a:schemeClr val="tx1"/>
        </a:solidFill>
        <a:latin typeface="+mn-lt"/>
        <a:ea typeface="+mn-ea"/>
        <a:cs typeface="+mn-cs"/>
      </a:defRPr>
    </a:lvl8pPr>
    <a:lvl9pPr marL="3423879" algn="l" defTabSz="855970" rtl="0" eaLnBrk="1" latinLnBrk="0" hangingPunct="1">
      <a:defRPr sz="1685" kern="1200">
        <a:solidFill>
          <a:schemeClr val="tx1"/>
        </a:solidFill>
        <a:latin typeface="+mn-lt"/>
        <a:ea typeface="+mn-ea"/>
        <a:cs typeface="+mn-cs"/>
      </a:defRPr>
    </a:lvl9pPr>
  </p:defaultTextStyle>
  <p:extLst>
    <p:ext uri="{EFAFB233-063F-42B5-8137-9DF3F51BA10A}">
      <p15:sldGuideLst xmlns:p15="http://schemas.microsoft.com/office/powerpoint/2012/main">
        <p15:guide id="4" orient="horz" userDrawn="1">
          <p15:clr>
            <a:srgbClr val="A4A3A4"/>
          </p15:clr>
        </p15:guide>
        <p15:guide id="10" pos="4248" userDrawn="1">
          <p15:clr>
            <a:srgbClr val="A4A3A4"/>
          </p15:clr>
        </p15:guide>
        <p15:guide id="14" orient="horz" pos="725" userDrawn="1">
          <p15:clr>
            <a:srgbClr val="A4A3A4"/>
          </p15:clr>
        </p15:guide>
        <p15:guide id="16" orient="horz" pos="5488" userDrawn="1">
          <p15:clr>
            <a:srgbClr val="A4A3A4"/>
          </p15:clr>
        </p15:guide>
        <p15:guide id="17" pos="96" userDrawn="1">
          <p15:clr>
            <a:srgbClr val="A4A3A4"/>
          </p15:clr>
        </p15:guide>
      </p15:sldGuideLst>
    </p:ext>
    <p:ext uri="{2D200454-40CA-4A62-9FC3-DE9A4176ACB9}">
      <p15:notesGuideLst xmlns:p15="http://schemas.microsoft.com/office/powerpoint/2012/main">
        <p15:guide id="1" orient="horz" pos="2182" userDrawn="1">
          <p15:clr>
            <a:srgbClr val="A4A3A4"/>
          </p15:clr>
        </p15:guide>
        <p15:guide id="2" pos="3127" userDrawn="1">
          <p15:clr>
            <a:srgbClr val="A4A3A4"/>
          </p15:clr>
        </p15:guide>
        <p15:guide id="3" orient="horz" pos="2181" userDrawn="1">
          <p15:clr>
            <a:srgbClr val="A4A3A4"/>
          </p15:clr>
        </p15:guide>
        <p15:guide id="4" pos="3129" userDrawn="1">
          <p15:clr>
            <a:srgbClr val="A4A3A4"/>
          </p15:clr>
        </p15:guide>
        <p15:guide id="5" orient="horz" pos="2183" userDrawn="1">
          <p15:clr>
            <a:srgbClr val="A4A3A4"/>
          </p15:clr>
        </p15:guide>
        <p15:guide id="6" pos="3126" userDrawn="1">
          <p15:clr>
            <a:srgbClr val="A4A3A4"/>
          </p15:clr>
        </p15:guide>
        <p15:guide id="7" orient="horz" pos="2141" userDrawn="1">
          <p15:clr>
            <a:srgbClr val="A4A3A4"/>
          </p15:clr>
        </p15:guide>
        <p15:guide id="8" orient="horz"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3634"/>
    <a:srgbClr val="922B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snapToGrid="0">
      <p:cViewPr>
        <p:scale>
          <a:sx n="100" d="100"/>
          <a:sy n="100" d="100"/>
        </p:scale>
        <p:origin x="1974" y="-1752"/>
      </p:cViewPr>
      <p:guideLst>
        <p:guide orient="horz"/>
        <p:guide pos="4248"/>
        <p:guide orient="horz" pos="725"/>
        <p:guide orient="horz" pos="5488"/>
        <p:guide pos="96"/>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20" d="100"/>
          <a:sy n="120" d="100"/>
        </p:scale>
        <p:origin x="1884" y="-48"/>
      </p:cViewPr>
      <p:guideLst>
        <p:guide orient="horz" pos="2182"/>
        <p:guide pos="3127"/>
        <p:guide orient="horz" pos="2181"/>
        <p:guide pos="3129"/>
        <p:guide orient="horz" pos="2183"/>
        <p:guide pos="3126"/>
        <p:guide orient="horz" pos="2141"/>
        <p:guide orient="horz"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1" y="9"/>
            <a:ext cx="4303607" cy="34090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625526" y="9"/>
            <a:ext cx="4303607" cy="340905"/>
          </a:xfrm>
          <a:prstGeom prst="rect">
            <a:avLst/>
          </a:prstGeom>
        </p:spPr>
        <p:txBody>
          <a:bodyPr vert="horz" lIns="91440" tIns="45720" rIns="91440" bIns="45720" rtlCol="0"/>
          <a:lstStyle>
            <a:lvl1pPr algn="r">
              <a:defRPr sz="1200"/>
            </a:lvl1pPr>
          </a:lstStyle>
          <a:p>
            <a:fld id="{06ECDDC0-EF27-4C47-B8F4-3086A1E580EC}" type="datetimeFigureOut">
              <a:rPr lang="en-US" smtClean="0"/>
              <a:t>10/8/2020</a:t>
            </a:fld>
            <a:endParaRPr lang="en-US" dirty="0"/>
          </a:p>
        </p:txBody>
      </p:sp>
      <p:sp>
        <p:nvSpPr>
          <p:cNvPr id="4" name="Slide Image Placeholder 3"/>
          <p:cNvSpPr>
            <a:spLocks noGrp="1" noRot="1" noChangeAspect="1"/>
          </p:cNvSpPr>
          <p:nvPr>
            <p:ph type="sldImg" idx="2"/>
          </p:nvPr>
        </p:nvSpPr>
        <p:spPr>
          <a:xfrm>
            <a:off x="4105275" y="849313"/>
            <a:ext cx="1720850" cy="22923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93140" y="3269894"/>
            <a:ext cx="7945120" cy="267533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1" y="6453638"/>
            <a:ext cx="4303607" cy="34090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625526" y="6453638"/>
            <a:ext cx="4303607" cy="340904"/>
          </a:xfrm>
          <a:prstGeom prst="rect">
            <a:avLst/>
          </a:prstGeom>
        </p:spPr>
        <p:txBody>
          <a:bodyPr vert="horz" lIns="91440" tIns="45720" rIns="91440" bIns="45720" rtlCol="0" anchor="b"/>
          <a:lstStyle>
            <a:lvl1pPr algn="r">
              <a:defRPr sz="1200"/>
            </a:lvl1pPr>
          </a:lstStyle>
          <a:p>
            <a:fld id="{42EB6FE2-2CAF-4C7A-93FE-7D00B71F633C}" type="slidenum">
              <a:rPr lang="en-US" smtClean="0"/>
              <a:t>‹#›</a:t>
            </a:fld>
            <a:endParaRPr lang="en-US" dirty="0"/>
          </a:p>
        </p:txBody>
      </p:sp>
    </p:spTree>
    <p:extLst>
      <p:ext uri="{BB962C8B-B14F-4D97-AF65-F5344CB8AC3E}">
        <p14:creationId xmlns:p14="http://schemas.microsoft.com/office/powerpoint/2010/main" val="2491399222"/>
      </p:ext>
    </p:extLst>
  </p:cSld>
  <p:clrMap bg1="lt1" tx1="dk1" bg2="lt2" tx2="dk2" accent1="accent1" accent2="accent2" accent3="accent3" accent4="accent4" accent5="accent5" accent6="accent6" hlink="hlink" folHlink="folHlink"/>
  <p:notesStyle>
    <a:lvl1pPr marL="0" algn="l" defTabSz="855970" rtl="0" eaLnBrk="1" latinLnBrk="0" hangingPunct="1">
      <a:defRPr sz="1123" kern="1200">
        <a:solidFill>
          <a:schemeClr val="tx1"/>
        </a:solidFill>
        <a:latin typeface="+mn-lt"/>
        <a:ea typeface="+mn-ea"/>
        <a:cs typeface="+mn-cs"/>
      </a:defRPr>
    </a:lvl1pPr>
    <a:lvl2pPr marL="427985" algn="l" defTabSz="855970" rtl="0" eaLnBrk="1" latinLnBrk="0" hangingPunct="1">
      <a:defRPr sz="1123" kern="1200">
        <a:solidFill>
          <a:schemeClr val="tx1"/>
        </a:solidFill>
        <a:latin typeface="+mn-lt"/>
        <a:ea typeface="+mn-ea"/>
        <a:cs typeface="+mn-cs"/>
      </a:defRPr>
    </a:lvl2pPr>
    <a:lvl3pPr marL="855970" algn="l" defTabSz="855970" rtl="0" eaLnBrk="1" latinLnBrk="0" hangingPunct="1">
      <a:defRPr sz="1123" kern="1200">
        <a:solidFill>
          <a:schemeClr val="tx1"/>
        </a:solidFill>
        <a:latin typeface="+mn-lt"/>
        <a:ea typeface="+mn-ea"/>
        <a:cs typeface="+mn-cs"/>
      </a:defRPr>
    </a:lvl3pPr>
    <a:lvl4pPr marL="1283955" algn="l" defTabSz="855970" rtl="0" eaLnBrk="1" latinLnBrk="0" hangingPunct="1">
      <a:defRPr sz="1123" kern="1200">
        <a:solidFill>
          <a:schemeClr val="tx1"/>
        </a:solidFill>
        <a:latin typeface="+mn-lt"/>
        <a:ea typeface="+mn-ea"/>
        <a:cs typeface="+mn-cs"/>
      </a:defRPr>
    </a:lvl4pPr>
    <a:lvl5pPr marL="1711940" algn="l" defTabSz="855970" rtl="0" eaLnBrk="1" latinLnBrk="0" hangingPunct="1">
      <a:defRPr sz="1123" kern="1200">
        <a:solidFill>
          <a:schemeClr val="tx1"/>
        </a:solidFill>
        <a:latin typeface="+mn-lt"/>
        <a:ea typeface="+mn-ea"/>
        <a:cs typeface="+mn-cs"/>
      </a:defRPr>
    </a:lvl5pPr>
    <a:lvl6pPr marL="2139925" algn="l" defTabSz="855970" rtl="0" eaLnBrk="1" latinLnBrk="0" hangingPunct="1">
      <a:defRPr sz="1123" kern="1200">
        <a:solidFill>
          <a:schemeClr val="tx1"/>
        </a:solidFill>
        <a:latin typeface="+mn-lt"/>
        <a:ea typeface="+mn-ea"/>
        <a:cs typeface="+mn-cs"/>
      </a:defRPr>
    </a:lvl6pPr>
    <a:lvl7pPr marL="2567910" algn="l" defTabSz="855970" rtl="0" eaLnBrk="1" latinLnBrk="0" hangingPunct="1">
      <a:defRPr sz="1123" kern="1200">
        <a:solidFill>
          <a:schemeClr val="tx1"/>
        </a:solidFill>
        <a:latin typeface="+mn-lt"/>
        <a:ea typeface="+mn-ea"/>
        <a:cs typeface="+mn-cs"/>
      </a:defRPr>
    </a:lvl7pPr>
    <a:lvl8pPr marL="2995894" algn="l" defTabSz="855970" rtl="0" eaLnBrk="1" latinLnBrk="0" hangingPunct="1">
      <a:defRPr sz="1123" kern="1200">
        <a:solidFill>
          <a:schemeClr val="tx1"/>
        </a:solidFill>
        <a:latin typeface="+mn-lt"/>
        <a:ea typeface="+mn-ea"/>
        <a:cs typeface="+mn-cs"/>
      </a:defRPr>
    </a:lvl8pPr>
    <a:lvl9pPr marL="3423879" algn="l" defTabSz="855970" rtl="0" eaLnBrk="1" latinLnBrk="0" hangingPunct="1">
      <a:defRPr sz="112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1</a:t>
            </a:fld>
            <a:endParaRPr lang="en-US" dirty="0"/>
          </a:p>
        </p:txBody>
      </p:sp>
    </p:spTree>
    <p:extLst>
      <p:ext uri="{BB962C8B-B14F-4D97-AF65-F5344CB8AC3E}">
        <p14:creationId xmlns:p14="http://schemas.microsoft.com/office/powerpoint/2010/main" val="2555666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2</a:t>
            </a:fld>
            <a:endParaRPr lang="en-US" dirty="0"/>
          </a:p>
        </p:txBody>
      </p:sp>
    </p:spTree>
    <p:extLst>
      <p:ext uri="{BB962C8B-B14F-4D97-AF65-F5344CB8AC3E}">
        <p14:creationId xmlns:p14="http://schemas.microsoft.com/office/powerpoint/2010/main" val="822901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3</a:t>
            </a:fld>
            <a:endParaRPr lang="en-US" dirty="0"/>
          </a:p>
        </p:txBody>
      </p:sp>
    </p:spTree>
    <p:extLst>
      <p:ext uri="{BB962C8B-B14F-4D97-AF65-F5344CB8AC3E}">
        <p14:creationId xmlns:p14="http://schemas.microsoft.com/office/powerpoint/2010/main" val="3268482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4</a:t>
            </a:fld>
            <a:endParaRPr lang="en-US" dirty="0"/>
          </a:p>
        </p:txBody>
      </p:sp>
    </p:spTree>
    <p:extLst>
      <p:ext uri="{BB962C8B-B14F-4D97-AF65-F5344CB8AC3E}">
        <p14:creationId xmlns:p14="http://schemas.microsoft.com/office/powerpoint/2010/main" val="3708512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5</a:t>
            </a:fld>
            <a:endParaRPr lang="en-US" dirty="0"/>
          </a:p>
        </p:txBody>
      </p:sp>
    </p:spTree>
    <p:extLst>
      <p:ext uri="{BB962C8B-B14F-4D97-AF65-F5344CB8AC3E}">
        <p14:creationId xmlns:p14="http://schemas.microsoft.com/office/powerpoint/2010/main" val="3555365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6</a:t>
            </a:fld>
            <a:endParaRPr lang="en-US" dirty="0"/>
          </a:p>
        </p:txBody>
      </p:sp>
    </p:spTree>
    <p:extLst>
      <p:ext uri="{BB962C8B-B14F-4D97-AF65-F5344CB8AC3E}">
        <p14:creationId xmlns:p14="http://schemas.microsoft.com/office/powerpoint/2010/main" val="2985858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8"/>
            <a:ext cx="5143500" cy="2207683"/>
          </a:xfrm>
        </p:spPr>
        <p:txBody>
          <a:bodyPr/>
          <a:lstStyle>
            <a:lvl1pPr marL="0" indent="0" algn="ctr">
              <a:buNone/>
              <a:defRPr sz="1800"/>
            </a:lvl1pPr>
            <a:lvl2pPr marL="342929" indent="0" algn="ctr">
              <a:buNone/>
              <a:defRPr sz="1500"/>
            </a:lvl2pPr>
            <a:lvl3pPr marL="685857" indent="0" algn="ctr">
              <a:buNone/>
              <a:defRPr sz="1350"/>
            </a:lvl3pPr>
            <a:lvl4pPr marL="1028787" indent="0" algn="ctr">
              <a:buNone/>
              <a:defRPr sz="1200"/>
            </a:lvl4pPr>
            <a:lvl5pPr marL="1371716" indent="0" algn="ctr">
              <a:buNone/>
              <a:defRPr sz="1200"/>
            </a:lvl5pPr>
            <a:lvl6pPr marL="1714645" indent="0" algn="ctr">
              <a:buNone/>
              <a:defRPr sz="1200"/>
            </a:lvl6pPr>
            <a:lvl7pPr marL="2057574" indent="0" algn="ctr">
              <a:buNone/>
              <a:defRPr sz="1200"/>
            </a:lvl7pPr>
            <a:lvl8pPr marL="2400502" indent="0" algn="ctr">
              <a:buNone/>
              <a:defRPr sz="1200"/>
            </a:lvl8pPr>
            <a:lvl9pPr marL="2743431"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3DE395-523D-450A-B34B-7E9EE27CFA09}" type="datetime1">
              <a:rPr lang="en-US" smtClean="0"/>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spTree>
    <p:extLst>
      <p:ext uri="{BB962C8B-B14F-4D97-AF65-F5344CB8AC3E}">
        <p14:creationId xmlns:p14="http://schemas.microsoft.com/office/powerpoint/2010/main" val="2039517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2A75BA-3733-4888-8040-E28D95BE0908}" type="datetime1">
              <a:rPr lang="en-US" smtClean="0"/>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1043979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8"/>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8"/>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1966BE-DD80-4548-A4DC-54A9DA2063BD}" type="datetime1">
              <a:rPr lang="en-US" smtClean="0"/>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7470532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Disclaimer">
    <p:spTree>
      <p:nvGrpSpPr>
        <p:cNvPr id="1" name=""/>
        <p:cNvGrpSpPr/>
        <p:nvPr/>
      </p:nvGrpSpPr>
      <p:grpSpPr>
        <a:xfrm>
          <a:off x="0" y="0"/>
          <a:ext cx="0" cy="0"/>
          <a:chOff x="0" y="0"/>
          <a:chExt cx="0" cy="0"/>
        </a:xfrm>
      </p:grpSpPr>
      <p:sp>
        <p:nvSpPr>
          <p:cNvPr id="2" name="Freeform 7"/>
          <p:cNvSpPr>
            <a:spLocks noChangeAspect="1"/>
          </p:cNvSpPr>
          <p:nvPr userDrawn="1"/>
        </p:nvSpPr>
        <p:spPr bwMode="gray">
          <a:xfrm rot="10800000">
            <a:off x="2312264" y="3707904"/>
            <a:ext cx="4545736" cy="5436096"/>
          </a:xfrm>
          <a:custGeom>
            <a:avLst/>
            <a:gdLst/>
            <a:ahLst/>
            <a:cxnLst>
              <a:cxn ang="0">
                <a:pos x="0" y="0"/>
              </a:cxn>
              <a:cxn ang="0">
                <a:pos x="0" y="12405"/>
              </a:cxn>
              <a:cxn ang="0">
                <a:pos x="16308" y="12405"/>
              </a:cxn>
              <a:cxn ang="0">
                <a:pos x="19984" y="0"/>
              </a:cxn>
              <a:cxn ang="0">
                <a:pos x="0" y="0"/>
              </a:cxn>
            </a:cxnLst>
            <a:rect l="0" t="0" r="r" b="b"/>
            <a:pathLst>
              <a:path w="19984" h="12405">
                <a:moveTo>
                  <a:pt x="0" y="0"/>
                </a:moveTo>
                <a:lnTo>
                  <a:pt x="0" y="12405"/>
                </a:lnTo>
                <a:lnTo>
                  <a:pt x="16308" y="12405"/>
                </a:lnTo>
                <a:lnTo>
                  <a:pt x="19984" y="0"/>
                </a:lnTo>
                <a:lnTo>
                  <a:pt x="0" y="0"/>
                </a:lnTo>
                <a:close/>
              </a:path>
            </a:pathLst>
          </a:custGeom>
          <a:solidFill>
            <a:srgbClr val="963634"/>
          </a:solidFill>
          <a:ln w="9525" cap="flat" cmpd="sng">
            <a:noFill/>
            <a:prstDash val="solid"/>
            <a:round/>
            <a:headEnd type="none" w="med" len="med"/>
            <a:tailEnd type="none" w="med" len="med"/>
          </a:ln>
          <a:effectLst/>
        </p:spPr>
        <p:txBody>
          <a:bodyPr/>
          <a:lstStyle/>
          <a:p>
            <a:pPr marL="0" algn="l" defTabSz="844083" rtl="0" eaLnBrk="1" latinLnBrk="0" hangingPunct="1">
              <a:spcBef>
                <a:spcPct val="50000"/>
              </a:spcBef>
              <a:defRPr/>
            </a:pPr>
            <a:endParaRPr lang="en-GB" sz="1662" kern="1200" dirty="0">
              <a:solidFill>
                <a:schemeClr val="tx1"/>
              </a:solidFill>
              <a:latin typeface="+mn-lt"/>
              <a:ea typeface="+mn-ea"/>
              <a:cs typeface="+mn-cs"/>
            </a:endParaRPr>
          </a:p>
        </p:txBody>
      </p:sp>
      <p:sp>
        <p:nvSpPr>
          <p:cNvPr id="4" name="Text Placeholder 4"/>
          <p:cNvSpPr>
            <a:spLocks noGrp="1"/>
          </p:cNvSpPr>
          <p:nvPr>
            <p:ph type="body" sz="quarter" idx="10"/>
          </p:nvPr>
        </p:nvSpPr>
        <p:spPr bwMode="gray">
          <a:xfrm>
            <a:off x="189036" y="5721600"/>
            <a:ext cx="2778473" cy="2499534"/>
          </a:xfrm>
          <a:prstGeom prst="rect">
            <a:avLst/>
          </a:prstGeom>
          <a:noFill/>
          <a:ln w="9525">
            <a:noFill/>
            <a:miter lim="800000"/>
            <a:headEnd/>
            <a:tailEnd/>
          </a:ln>
        </p:spPr>
        <p:txBody>
          <a:bodyPr anchor="b">
            <a:normAutofit/>
          </a:bodyPr>
          <a:lstStyle>
            <a:lvl1pPr>
              <a:defRPr lang="en-US" sz="923" b="0" dirty="0" smtClean="0">
                <a:solidFill>
                  <a:schemeClr val="tx1"/>
                </a:solidFill>
                <a:latin typeface="+mn-lt"/>
                <a:ea typeface="+mn-ea"/>
                <a:cs typeface="+mn-cs"/>
              </a:defRPr>
            </a:lvl1pPr>
          </a:lstStyle>
          <a:p>
            <a:pPr lvl="0"/>
            <a:r>
              <a:rPr lang="en-US" dirty="0" smtClean="0"/>
              <a:t>Click to edit Master text styles</a:t>
            </a:r>
          </a:p>
        </p:txBody>
      </p:sp>
      <p:pic>
        <p:nvPicPr>
          <p:cNvPr id="5" name="Picture 4" descr="NIC-Logo"/>
          <p:cNvPicPr>
            <a:picLocks noChangeArrowheads="1"/>
          </p:cNvPicPr>
          <p:nvPr userDrawn="1"/>
        </p:nvPicPr>
        <p:blipFill>
          <a:blip r:embed="rId2" cstate="print"/>
          <a:srcRect/>
          <a:stretch>
            <a:fillRect/>
          </a:stretch>
        </p:blipFill>
        <p:spPr bwMode="auto">
          <a:xfrm>
            <a:off x="7640" y="12854"/>
            <a:ext cx="1981200" cy="718038"/>
          </a:xfrm>
          <a:prstGeom prst="rect">
            <a:avLst/>
          </a:prstGeom>
          <a:noFill/>
          <a:ln w="9525">
            <a:noFill/>
            <a:miter lim="800000"/>
            <a:headEnd/>
            <a:tailEnd/>
          </a:ln>
        </p:spPr>
      </p:pic>
    </p:spTree>
    <p:extLst>
      <p:ext uri="{BB962C8B-B14F-4D97-AF65-F5344CB8AC3E}">
        <p14:creationId xmlns:p14="http://schemas.microsoft.com/office/powerpoint/2010/main" val="7486382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0DF7A3-8978-49C9-B87C-E831D07A6CF2}" type="datetime1">
              <a:rPr lang="en-US" smtClean="0"/>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698405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7"/>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7" y="6119290"/>
            <a:ext cx="5915025" cy="2000249"/>
          </a:xfrm>
        </p:spPr>
        <p:txBody>
          <a:bodyPr/>
          <a:lstStyle>
            <a:lvl1pPr marL="0" indent="0">
              <a:buNone/>
              <a:defRPr sz="1800">
                <a:solidFill>
                  <a:schemeClr val="tx1"/>
                </a:solidFill>
              </a:defRPr>
            </a:lvl1pPr>
            <a:lvl2pPr marL="342929" indent="0">
              <a:buNone/>
              <a:defRPr sz="1500">
                <a:solidFill>
                  <a:schemeClr val="tx1">
                    <a:tint val="75000"/>
                  </a:schemeClr>
                </a:solidFill>
              </a:defRPr>
            </a:lvl2pPr>
            <a:lvl3pPr marL="685857" indent="0">
              <a:buNone/>
              <a:defRPr sz="1350">
                <a:solidFill>
                  <a:schemeClr val="tx1">
                    <a:tint val="75000"/>
                  </a:schemeClr>
                </a:solidFill>
              </a:defRPr>
            </a:lvl3pPr>
            <a:lvl4pPr marL="1028787" indent="0">
              <a:buNone/>
              <a:defRPr sz="1200">
                <a:solidFill>
                  <a:schemeClr val="tx1">
                    <a:tint val="75000"/>
                  </a:schemeClr>
                </a:solidFill>
              </a:defRPr>
            </a:lvl4pPr>
            <a:lvl5pPr marL="1371716" indent="0">
              <a:buNone/>
              <a:defRPr sz="1200">
                <a:solidFill>
                  <a:schemeClr val="tx1">
                    <a:tint val="75000"/>
                  </a:schemeClr>
                </a:solidFill>
              </a:defRPr>
            </a:lvl5pPr>
            <a:lvl6pPr marL="1714645" indent="0">
              <a:buNone/>
              <a:defRPr sz="1200">
                <a:solidFill>
                  <a:schemeClr val="tx1">
                    <a:tint val="75000"/>
                  </a:schemeClr>
                </a:solidFill>
              </a:defRPr>
            </a:lvl6pPr>
            <a:lvl7pPr marL="2057574" indent="0">
              <a:buNone/>
              <a:defRPr sz="1200">
                <a:solidFill>
                  <a:schemeClr val="tx1">
                    <a:tint val="75000"/>
                  </a:schemeClr>
                </a:solidFill>
              </a:defRPr>
            </a:lvl7pPr>
            <a:lvl8pPr marL="2400502" indent="0">
              <a:buNone/>
              <a:defRPr sz="1200">
                <a:solidFill>
                  <a:schemeClr val="tx1">
                    <a:tint val="75000"/>
                  </a:schemeClr>
                </a:solidFill>
              </a:defRPr>
            </a:lvl8pPr>
            <a:lvl9pPr marL="2743431"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CE073-811D-4D11-ADA6-72ABF44B0B86}" type="datetime1">
              <a:rPr lang="en-US" smtClean="0"/>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0558162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03DC1EC-0D1F-4D2D-876A-1FD6E544116C}" type="datetime1">
              <a:rPr lang="en-US" smtClean="0"/>
              <a:t>10/8/2020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8512449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40"/>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3" y="2241555"/>
            <a:ext cx="2901255"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3"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4" y="2241555"/>
            <a:ext cx="2915543"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4"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093692-2CD7-4DC1-9A2A-62781A4F267D}" type="datetime1">
              <a:rPr lang="en-US" smtClean="0"/>
              <a:t>10/8/2020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137B89-8CE1-40D6-81D6-7E13319A8EB3}" type="slidenum">
              <a:rPr lang="en-US" smtClean="0"/>
              <a:t>‹#›</a:t>
            </a:fld>
            <a:endParaRPr lang="en-US" dirty="0"/>
          </a:p>
        </p:txBody>
      </p:sp>
      <p:cxnSp>
        <p:nvCxnSpPr>
          <p:cNvPr id="10" name="Straight Connector 9"/>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1918054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596A41-191C-4841-ACF7-72FDDFA21E2B}" type="datetime1">
              <a:rPr lang="en-US" smtClean="0"/>
              <a:t>10/8/2020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137B89-8CE1-40D6-81D6-7E13319A8EB3}" type="slidenum">
              <a:rPr lang="en-US" smtClean="0"/>
              <a:t>‹#›</a:t>
            </a:fld>
            <a:endParaRPr lang="en-US" dirty="0"/>
          </a:p>
        </p:txBody>
      </p:sp>
      <p:cxnSp>
        <p:nvCxnSpPr>
          <p:cNvPr id="6" name="Straight Connector 5"/>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0597733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2A6167-F087-439E-AE9B-3FCAB06E9789}" type="datetime1">
              <a:rPr lang="en-US" smtClean="0"/>
              <a:t>10/8/2020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137B89-8CE1-40D6-81D6-7E13319A8EB3}" type="slidenum">
              <a:rPr lang="en-US" smtClean="0"/>
              <a:t>‹#›</a:t>
            </a:fld>
            <a:endParaRPr lang="en-US" dirty="0"/>
          </a:p>
        </p:txBody>
      </p:sp>
      <p:cxnSp>
        <p:nvCxnSpPr>
          <p:cNvPr id="5" name="Straight Connector 4"/>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8888270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5" y="1316573"/>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F1CD83-CB43-4049-820E-5D1BD42483E3}" type="datetime1">
              <a:rPr lang="en-US" smtClean="0"/>
              <a:t>10/8/2020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0986741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5" y="1316573"/>
            <a:ext cx="3471863" cy="6498167"/>
          </a:xfrm>
        </p:spPr>
        <p:txBody>
          <a:bodyPr anchor="t"/>
          <a:lstStyle>
            <a:lvl1pPr marL="0" indent="0">
              <a:buNone/>
              <a:defRPr sz="2400"/>
            </a:lvl1pPr>
            <a:lvl2pPr marL="342929" indent="0">
              <a:buNone/>
              <a:defRPr sz="2100"/>
            </a:lvl2pPr>
            <a:lvl3pPr marL="685857" indent="0">
              <a:buNone/>
              <a:defRPr sz="1800"/>
            </a:lvl3pPr>
            <a:lvl4pPr marL="1028787" indent="0">
              <a:buNone/>
              <a:defRPr sz="1500"/>
            </a:lvl4pPr>
            <a:lvl5pPr marL="1371716" indent="0">
              <a:buNone/>
              <a:defRPr sz="1500"/>
            </a:lvl5pPr>
            <a:lvl6pPr marL="1714645" indent="0">
              <a:buNone/>
              <a:defRPr sz="1500"/>
            </a:lvl6pPr>
            <a:lvl7pPr marL="2057574" indent="0">
              <a:buNone/>
              <a:defRPr sz="1500"/>
            </a:lvl7pPr>
            <a:lvl8pPr marL="2400502" indent="0">
              <a:buNone/>
              <a:defRPr sz="1500"/>
            </a:lvl8pPr>
            <a:lvl9pPr marL="2743431" indent="0">
              <a:buNone/>
              <a:defRPr sz="15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0AF9F1-69D2-4F12-A029-122517D41A97}" type="datetime1">
              <a:rPr lang="en-US" smtClean="0"/>
              <a:t>10/8/2020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1845592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486840"/>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9"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40"/>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71C2E88-5EFA-483D-896E-A4969E82A51E}" type="datetime1">
              <a:rPr lang="en-US" smtClean="0"/>
              <a:t>10/8/2020</a:t>
            </a:fld>
            <a:endParaRPr lang="en-US" dirty="0"/>
          </a:p>
        </p:txBody>
      </p:sp>
      <p:sp>
        <p:nvSpPr>
          <p:cNvPr id="5" name="Footer Placeholder 4"/>
          <p:cNvSpPr>
            <a:spLocks noGrp="1"/>
          </p:cNvSpPr>
          <p:nvPr>
            <p:ph type="ftr" sz="quarter" idx="3"/>
          </p:nvPr>
        </p:nvSpPr>
        <p:spPr>
          <a:xfrm>
            <a:off x="2271714" y="8475140"/>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40"/>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7137B89-8CE1-40D6-81D6-7E13319A8EB3}" type="slidenum">
              <a:rPr lang="en-US" smtClean="0"/>
              <a:t>‹#›</a:t>
            </a:fld>
            <a:endParaRPr lang="en-US" dirty="0"/>
          </a:p>
        </p:txBody>
      </p:sp>
    </p:spTree>
    <p:extLst>
      <p:ext uri="{BB962C8B-B14F-4D97-AF65-F5344CB8AC3E}">
        <p14:creationId xmlns:p14="http://schemas.microsoft.com/office/powerpoint/2010/main" val="8393825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hf hdr="0" ftr="0" dt="0"/>
  <p:txStyles>
    <p:titleStyle>
      <a:lvl1pPr algn="l" defTabSz="685857"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64" indent="-171464" algn="l" defTabSz="685857"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93" indent="-171464" algn="l" defTabSz="685857"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21" indent="-171464" algn="l" defTabSz="685857"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25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18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109"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038"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966"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895"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57" rtl="0" eaLnBrk="1" latinLnBrk="0" hangingPunct="1">
        <a:defRPr sz="1350" kern="1200">
          <a:solidFill>
            <a:schemeClr val="tx1"/>
          </a:solidFill>
          <a:latin typeface="+mn-lt"/>
          <a:ea typeface="+mn-ea"/>
          <a:cs typeface="+mn-cs"/>
        </a:defRPr>
      </a:lvl1pPr>
      <a:lvl2pPr marL="342929" algn="l" defTabSz="685857" rtl="0" eaLnBrk="1" latinLnBrk="0" hangingPunct="1">
        <a:defRPr sz="1350" kern="1200">
          <a:solidFill>
            <a:schemeClr val="tx1"/>
          </a:solidFill>
          <a:latin typeface="+mn-lt"/>
          <a:ea typeface="+mn-ea"/>
          <a:cs typeface="+mn-cs"/>
        </a:defRPr>
      </a:lvl2pPr>
      <a:lvl3pPr marL="685857" algn="l" defTabSz="685857" rtl="0" eaLnBrk="1" latinLnBrk="0" hangingPunct="1">
        <a:defRPr sz="1350" kern="1200">
          <a:solidFill>
            <a:schemeClr val="tx1"/>
          </a:solidFill>
          <a:latin typeface="+mn-lt"/>
          <a:ea typeface="+mn-ea"/>
          <a:cs typeface="+mn-cs"/>
        </a:defRPr>
      </a:lvl3pPr>
      <a:lvl4pPr marL="1028787" algn="l" defTabSz="685857" rtl="0" eaLnBrk="1" latinLnBrk="0" hangingPunct="1">
        <a:defRPr sz="1350" kern="1200">
          <a:solidFill>
            <a:schemeClr val="tx1"/>
          </a:solidFill>
          <a:latin typeface="+mn-lt"/>
          <a:ea typeface="+mn-ea"/>
          <a:cs typeface="+mn-cs"/>
        </a:defRPr>
      </a:lvl4pPr>
      <a:lvl5pPr marL="1371716" algn="l" defTabSz="685857" rtl="0" eaLnBrk="1" latinLnBrk="0" hangingPunct="1">
        <a:defRPr sz="1350" kern="1200">
          <a:solidFill>
            <a:schemeClr val="tx1"/>
          </a:solidFill>
          <a:latin typeface="+mn-lt"/>
          <a:ea typeface="+mn-ea"/>
          <a:cs typeface="+mn-cs"/>
        </a:defRPr>
      </a:lvl5pPr>
      <a:lvl6pPr marL="1714645" algn="l" defTabSz="685857" rtl="0" eaLnBrk="1" latinLnBrk="0" hangingPunct="1">
        <a:defRPr sz="1350" kern="1200">
          <a:solidFill>
            <a:schemeClr val="tx1"/>
          </a:solidFill>
          <a:latin typeface="+mn-lt"/>
          <a:ea typeface="+mn-ea"/>
          <a:cs typeface="+mn-cs"/>
        </a:defRPr>
      </a:lvl6pPr>
      <a:lvl7pPr marL="2057574" algn="l" defTabSz="685857" rtl="0" eaLnBrk="1" latinLnBrk="0" hangingPunct="1">
        <a:defRPr sz="1350" kern="1200">
          <a:solidFill>
            <a:schemeClr val="tx1"/>
          </a:solidFill>
          <a:latin typeface="+mn-lt"/>
          <a:ea typeface="+mn-ea"/>
          <a:cs typeface="+mn-cs"/>
        </a:defRPr>
      </a:lvl7pPr>
      <a:lvl8pPr marL="2400502" algn="l" defTabSz="685857" rtl="0" eaLnBrk="1" latinLnBrk="0" hangingPunct="1">
        <a:defRPr sz="1350" kern="1200">
          <a:solidFill>
            <a:schemeClr val="tx1"/>
          </a:solidFill>
          <a:latin typeface="+mn-lt"/>
          <a:ea typeface="+mn-ea"/>
          <a:cs typeface="+mn-cs"/>
        </a:defRPr>
      </a:lvl8pPr>
      <a:lvl9pPr marL="2743431" algn="l" defTabSz="685857"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file:///\\nicfps\laid$\Researches%20&amp;%20Studies\Work%20Files\Periodic%20Reports\Boursa%20Kuwait\Weekly\2020\Master%20Model%20for%20weekly%20(wealth%20management)v.1%20-%20Copy.xlsx!Indcies%20!R2C2:R7C9"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notesSlide" Target="../notesSlides/notesSlide3.xml"/><Relationship Id="rId7"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2" TargetMode="Externa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1" TargetMode="External"/><Relationship Id="rId10" Type="http://schemas.openxmlformats.org/officeDocument/2006/relationships/image" Target="../media/image6.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20-%20Copy.xlsx!sector%20indices%20%20!R2C24:R17C28"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notesSlide" Target="../notesSlides/notesSlide4.xml"/><Relationship Id="rId7" Type="http://schemas.openxmlformats.org/officeDocument/2006/relationships/oleObject" Target="file:///\\nicfps\laid$\Researches%20&amp;%20Studies\Work%20Files\Periodic%20Reports\Boursa%20Kuwait\Weekly\2020\Master%20Model%20for%20weekly%20(wealth%20management)v.1%20-%20Copy.xlsx!(P%20Market)%20chart!%5bMaster%20Model%20for%20weekly%20(wealth%20management)v.1%20-%20Copy.xlsx%5d(P%20Market)%20chart%20Chart%202" TargetMode="Externa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7.emf"/><Relationship Id="rId5" Type="http://schemas.openxmlformats.org/officeDocument/2006/relationships/oleObject" Target="file:///\\nicfps\laid$\Researches%20&amp;%20Studies\Work%20Files\Periodic%20Reports\Boursa%20Kuwait\Weekly\2020\Master%20Model%20for%20weekly%20(wealth%20management)v.1%20-%20Copy.xlsx!Companies%20(P%20Market)!R3C2:R25C9"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notesSlide" Target="../notesSlides/notesSlide5.xml"/><Relationship Id="rId7" Type="http://schemas.openxmlformats.org/officeDocument/2006/relationships/oleObject" Target="file:///\\nicfps\laid$\Researches%20&amp;%20Studies\Work%20Files\Periodic%20Reports\Boursa%20Kuwait\Weekly\2020\Master%20Model%20for%20weekly%20(wealth%20management)v.1%20-%20Copy.xlsx!companies%20(Main%20Market&amp;%20chart)!%5bMaster%20Model%20for%20weekly%20(wealth%20management)v.1%20-%20Copy.xlsx%5dcompanies%20(Main%20Market&amp;%20chart)%20Chart%201" TargetMode="External"/><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9.emf"/><Relationship Id="rId5" Type="http://schemas.openxmlformats.org/officeDocument/2006/relationships/oleObject" Target="file:///\\nicfps\laid$\Researches%20&amp;%20Studies\Work%20Files\Periodic%20Reports\Boursa%20Kuwait\Weekly\2020\Master%20Model%20for%20weekly%20(wealth%20management)v.1%20-%20Copy.xlsx!companies%20(Main%20Market&amp;%20chart)!R3C22:R15C29" TargetMode="Externa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notesSlide" Target="../notesSlides/notesSlide6.xml"/><Relationship Id="rId7" Type="http://schemas.openxmlformats.org/officeDocument/2006/relationships/oleObject" Target="file:///\\nicfps\laid$\Researches%20&amp;%20Studies\Work%20Files\Periodic%20Reports\Boursa%20Kuwait\Weekly\2020\Master%20Model%20for%20weekly%20(wealth%20management)v.1%20-%20Copy.xlsx!companies%20(Main%20Market&amp;%20chart)!R3C2:R15C9" TargetMode="External"/><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1.emf"/><Relationship Id="rId5" Type="http://schemas.openxmlformats.org/officeDocument/2006/relationships/oleObject" Target="file:///\\nicfps\laid$\Researches%20&amp;%20Studies\Work%20Files\Periodic%20Reports\Boursa%20Kuwait\Weekly\2020\Master%20Model%20for%20weekly%20(wealth%20management)v.1%20-%20Copy.xlsx!companies%20(Main%20Market&amp;%20chart)!R3C12:R15C19" TargetMode="External"/><Relationship Id="rId10" Type="http://schemas.openxmlformats.org/officeDocument/2006/relationships/image" Target="../media/image13.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20-%20Copy.xlsx!companies%20(Main%20Market&amp;%20chart)!R3C32:R15C39"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2604542" y="838200"/>
            <a:ext cx="4200189" cy="263085"/>
          </a:xfrm>
          <a:prstGeom prst="rect">
            <a:avLst/>
          </a:prstGeom>
        </p:spPr>
        <p:txBody>
          <a:bodyPr wrap="none">
            <a:spAutoFit/>
          </a:bodyPr>
          <a:lstStyle/>
          <a:p>
            <a:pPr algn="r" defTabSz="685857">
              <a:lnSpc>
                <a:spcPct val="70000"/>
              </a:lnSpc>
              <a:spcBef>
                <a:spcPct val="0"/>
              </a:spcBef>
              <a:defRPr/>
            </a:pPr>
            <a:r>
              <a:rPr lang="ar-SA" sz="1500" dirty="0">
                <a:latin typeface="+mj-lt"/>
                <a:ea typeface="+mj-ea"/>
                <a:cs typeface="+mj-cs"/>
              </a:rPr>
              <a:t>نشاط </a:t>
            </a:r>
            <a:r>
              <a:rPr lang="ar-KW" sz="1500" dirty="0" smtClean="0">
                <a:latin typeface="+mj-lt"/>
                <a:ea typeface="+mj-ea"/>
                <a:cs typeface="+mj-cs"/>
              </a:rPr>
              <a:t>بورصة الكويت خلال الأسبوع المنتهي بتاريخ </a:t>
            </a:r>
            <a:r>
              <a:rPr lang="ar-SA" sz="1500" dirty="0" smtClean="0">
                <a:latin typeface="+mj-lt"/>
                <a:ea typeface="+mj-ea"/>
                <a:cs typeface="+mj-cs"/>
              </a:rPr>
              <a:t>2020/10/08</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1</a:t>
            </a:fld>
            <a:endParaRPr lang="en-US" dirty="0"/>
          </a:p>
        </p:txBody>
      </p:sp>
      <p:sp>
        <p:nvSpPr>
          <p:cNvPr id="12" name="Text Placeholder 14"/>
          <p:cNvSpPr txBox="1">
            <a:spLocks/>
          </p:cNvSpPr>
          <p:nvPr/>
        </p:nvSpPr>
        <p:spPr bwMode="gray">
          <a:xfrm>
            <a:off x="3491571" y="2403214"/>
            <a:ext cx="3313160" cy="217396"/>
          </a:xfrm>
          <a:prstGeom prst="rect">
            <a:avLst/>
          </a:prstGeom>
          <a:noFill/>
          <a:ln>
            <a:noFill/>
          </a:ln>
        </p:spPr>
        <p:txBody>
          <a:bodyPr rIns="144000">
            <a:noAutofit/>
          </a:bodyPr>
          <a:lstStyle>
            <a:lvl1pPr marL="0" indent="0" algn="l" defTabSz="914400" rtl="0" eaLnBrk="1" latinLnBrk="0" hangingPunct="1">
              <a:lnSpc>
                <a:spcPct val="135000"/>
              </a:lnSpc>
              <a:spcBef>
                <a:spcPts val="600"/>
              </a:spcBef>
              <a:buFont typeface="Arial" pitchFamily="34" charset="0"/>
              <a:buNone/>
              <a:defRPr lang="en-US" sz="900" b="1" kern="1200" noProof="0">
                <a:solidFill>
                  <a:srgbClr val="00338D"/>
                </a:solidFill>
                <a:latin typeface="Arial"/>
                <a:ea typeface="+mn-ea"/>
                <a:cs typeface="Arial" pitchFamily="34" charset="0"/>
              </a:defRPr>
            </a:lvl1pPr>
            <a:lvl2pPr marL="180975" indent="-180975" algn="l" defTabSz="914400" rtl="0" eaLnBrk="1" latinLnBrk="0" hangingPunct="1">
              <a:lnSpc>
                <a:spcPct val="135000"/>
              </a:lnSpc>
              <a:spcBef>
                <a:spcPts val="600"/>
              </a:spcBef>
              <a:buClr>
                <a:srgbClr val="00338D"/>
              </a:buClr>
              <a:buFont typeface="Arial" pitchFamily="34" charset="0"/>
              <a:buChar char="■"/>
              <a:defRPr lang="en-US" sz="900" b="1" kern="1200" noProof="0">
                <a:solidFill>
                  <a:srgbClr val="00338D"/>
                </a:solidFill>
                <a:latin typeface="Arial"/>
                <a:ea typeface="+mn-ea"/>
                <a:cs typeface="Arial" pitchFamily="34" charset="0"/>
              </a:defRPr>
            </a:lvl2pPr>
            <a:lvl3pPr marL="3619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3pPr>
            <a:lvl4pPr marL="5397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4pPr>
            <a:lvl5pPr marL="719138" indent="-174625" algn="l" defTabSz="914400" rtl="0" eaLnBrk="1" latinLnBrk="0" hangingPunct="1">
              <a:lnSpc>
                <a:spcPct val="135000"/>
              </a:lnSpc>
              <a:spcBef>
                <a:spcPts val="600"/>
              </a:spcBef>
              <a:buClr>
                <a:srgbClr val="00338D"/>
              </a:buClr>
              <a:buFont typeface="Arial" pitchFamily="34" charset="0"/>
              <a:buChar char="–"/>
              <a:defRPr lang="en-US" sz="900" b="1" kern="1200" baseline="0" noProof="0" dirty="0" smtClean="0">
                <a:solidFill>
                  <a:srgbClr val="00338D"/>
                </a:solidFill>
                <a:latin typeface="Arial" pitchFamily="34" charset="0"/>
                <a:ea typeface="+mn-ea"/>
                <a:cs typeface="Arial" pitchFamily="34" charset="0"/>
              </a:defRPr>
            </a:lvl5pPr>
            <a:lvl6pPr marL="895350" indent="-17780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6pPr>
            <a:lvl7pPr marL="1079500" indent="-18415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7pPr>
            <a:lvl8pPr marL="1257300" indent="-177800"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mn-cs"/>
              </a:defRPr>
            </a:lvl8pPr>
            <a:lvl9pPr marL="1401763" indent="-144463"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Arial" pitchFamily="34" charset="0"/>
              </a:defRPr>
            </a:lvl9pPr>
          </a:lstStyle>
          <a:p>
            <a:pPr algn="justLow" rtl="1">
              <a:defRPr/>
            </a:pPr>
            <a:r>
              <a:rPr kumimoji="0" lang="ar-SA"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rPr>
              <a:t> </a:t>
            </a:r>
            <a:r>
              <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rPr>
              <a:t>  * </a:t>
            </a:r>
            <a:r>
              <a:rPr lang="ar-KW" sz="600" b="0" dirty="0" smtClean="0">
                <a:solidFill>
                  <a:schemeClr val="tx1"/>
                </a:solidFill>
                <a:latin typeface="Times New Roman" panose="02020603050405020304" pitchFamily="18" charset="0"/>
              </a:rPr>
              <a:t>ع.س </a:t>
            </a:r>
            <a:r>
              <a:rPr lang="ar-KW" sz="600" b="0" dirty="0">
                <a:solidFill>
                  <a:schemeClr val="tx1"/>
                </a:solidFill>
                <a:latin typeface="Times New Roman" panose="02020603050405020304" pitchFamily="18" charset="0"/>
              </a:rPr>
              <a:t>: عائد سعري      </a:t>
            </a:r>
          </a:p>
          <a:p>
            <a:pPr lvl="0" algn="justLow" rtl="1">
              <a:defRPr/>
            </a:pPr>
            <a:endPar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kumimoji="0" lang="en-US"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p:txBody>
      </p:sp>
      <p:sp>
        <p:nvSpPr>
          <p:cNvPr id="9" name="Rectangle 8"/>
          <p:cNvSpPr/>
          <p:nvPr/>
        </p:nvSpPr>
        <p:spPr>
          <a:xfrm>
            <a:off x="152401" y="2916923"/>
            <a:ext cx="6591300" cy="5836854"/>
          </a:xfrm>
          <a:prstGeom prst="rect">
            <a:avLst/>
          </a:prstGeom>
          <a:solidFill>
            <a:schemeClr val="bg1">
              <a:lumMod val="95000"/>
            </a:schemeClr>
          </a:solidFill>
        </p:spPr>
        <p:txBody>
          <a:bodyPr wrap="square">
            <a:spAutoFit/>
          </a:bodyPr>
          <a:lstStyle/>
          <a:p>
            <a:pPr algn="r" rtl="1">
              <a:lnSpc>
                <a:spcPct val="107000"/>
              </a:lnSpc>
              <a:spcAft>
                <a:spcPts val="800"/>
              </a:spcAft>
            </a:pPr>
            <a:r>
              <a:rPr lang="ar-SA" sz="1100" b="1" dirty="0">
                <a:solidFill>
                  <a:srgbClr val="00B050"/>
                </a:solidFill>
                <a:latin typeface="Calibri" panose="020F0502020204030204" pitchFamily="34" charset="0"/>
                <a:ea typeface="Calibri" panose="020F0502020204030204" pitchFamily="34" charset="0"/>
                <a:cs typeface="Calibri" panose="020F0502020204030204" pitchFamily="34" charset="0"/>
              </a:rPr>
              <a:t>مؤشر السوق العام يحقق أفضل أداء أسبوعي منذ </a:t>
            </a:r>
            <a:r>
              <a:rPr lang="ar-SA" sz="1100" b="1" dirty="0" smtClean="0">
                <a:solidFill>
                  <a:srgbClr val="00B050"/>
                </a:solidFill>
                <a:latin typeface="Calibri" panose="020F0502020204030204" pitchFamily="34" charset="0"/>
                <a:ea typeface="Calibri" panose="020F0502020204030204" pitchFamily="34" charset="0"/>
                <a:cs typeface="Calibri" panose="020F0502020204030204" pitchFamily="34" charset="0"/>
              </a:rPr>
              <a:t>نهاية </a:t>
            </a:r>
            <a:r>
              <a:rPr lang="ar-SA" sz="1100" b="1" dirty="0">
                <a:solidFill>
                  <a:srgbClr val="00B050"/>
                </a:solidFill>
                <a:latin typeface="Calibri" panose="020F0502020204030204" pitchFamily="34" charset="0"/>
                <a:ea typeface="Calibri" panose="020F0502020204030204" pitchFamily="34" charset="0"/>
                <a:cs typeface="Calibri" panose="020F0502020204030204" pitchFamily="34" charset="0"/>
              </a:rPr>
              <a:t>شهر أبريل </a:t>
            </a:r>
            <a:r>
              <a:rPr lang="ar-SA" sz="1100" b="1" dirty="0" smtClean="0">
                <a:solidFill>
                  <a:srgbClr val="00B050"/>
                </a:solidFill>
                <a:latin typeface="Calibri" panose="020F0502020204030204" pitchFamily="34" charset="0"/>
                <a:ea typeface="Calibri" panose="020F0502020204030204" pitchFamily="34" charset="0"/>
                <a:cs typeface="Calibri" panose="020F0502020204030204" pitchFamily="34" charset="0"/>
              </a:rPr>
              <a:t>الماضي</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1100" b="1" dirty="0" smtClean="0">
                <a:solidFill>
                  <a:srgbClr val="00B050"/>
                </a:solidFill>
                <a:latin typeface="Calibri" panose="020F0502020204030204" pitchFamily="34" charset="0"/>
                <a:ea typeface="Calibri" panose="020F0502020204030204" pitchFamily="34" charset="0"/>
                <a:cs typeface="Calibri" panose="020F0502020204030204" pitchFamily="34" charset="0"/>
              </a:rPr>
              <a:t> </a:t>
            </a:r>
            <a:r>
              <a:rPr lang="ar-SA" sz="1100" b="1" u="sng" dirty="0" smtClean="0">
                <a:solidFill>
                  <a:srgbClr val="2C2F34"/>
                </a:solidFill>
                <a:latin typeface="Calibri" panose="020F0502020204030204" pitchFamily="34" charset="0"/>
                <a:ea typeface="Calibri" panose="020F0502020204030204" pitchFamily="34" charset="0"/>
                <a:cs typeface="Calibri" panose="020F0502020204030204" pitchFamily="34" charset="0"/>
              </a:rPr>
              <a:t>أداء </a:t>
            </a:r>
            <a:r>
              <a:rPr lang="ar-SA" sz="1100" b="1" u="sng" dirty="0">
                <a:solidFill>
                  <a:srgbClr val="2C2F34"/>
                </a:solidFill>
                <a:latin typeface="Calibri" panose="020F0502020204030204" pitchFamily="34" charset="0"/>
                <a:ea typeface="Calibri" panose="020F0502020204030204" pitchFamily="34" charset="0"/>
                <a:cs typeface="Calibri" panose="020F0502020204030204" pitchFamily="34" charset="0"/>
              </a:rPr>
              <a:t>مؤشرات البورصة</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dirty="0">
                <a:latin typeface="Calibri" panose="020F0502020204030204" pitchFamily="34" charset="0"/>
                <a:ea typeface="Calibri" panose="020F0502020204030204" pitchFamily="34" charset="0"/>
                <a:cs typeface="Calibri" panose="020F0502020204030204" pitchFamily="34" charset="0"/>
              </a:rPr>
              <a:t>أنهت بورصة الكويت تعاملاتها للأسبوع المنتهي في الثامن من أكتوبر على ارتفاع جماعي في أداء مؤشراتها مقارنة مع اقفال الأسبوع الماضي، حيث ارتفع مؤشر السوق العام بنسبة 5.1%، ومؤشر السوق الأول بنسبة 5.9%، ومؤشر السوق الرئيسي بنسبة 3.1%. كما ارتفع المعدل اليومي لقيمة الأسهم المتداولة بنسبة 6.6% إلى 66.9 مليون د.ك خلال الأسبوع بالمقارنة مع 62.8 مليون د.ك للأسبوع الماضي، في حين تراجع المعدل اليومي لكمية الأسهم المتداولة بنسبة 3.5% إلي 388 مليون سهم بالمقارنة مع 402 مليون سهم للأسبوع الماضي</a:t>
            </a:r>
            <a:r>
              <a:rPr lang="ar-SA" sz="1100" dirty="0" smtClean="0">
                <a:latin typeface="Calibri" panose="020F0502020204030204" pitchFamily="34" charset="0"/>
                <a:ea typeface="Calibri" panose="020F0502020204030204" pitchFamily="34" charset="0"/>
                <a:cs typeface="Calibri" panose="020F0502020204030204" pitchFamily="34" charset="0"/>
              </a:rPr>
              <a:t>.</a:t>
            </a:r>
          </a:p>
          <a:p>
            <a:pPr algn="justLow" rtl="1">
              <a:lnSpc>
                <a:spcPct val="150000"/>
              </a:lnSpc>
              <a:spcAft>
                <a:spcPts val="800"/>
              </a:spcAft>
            </a:pPr>
            <a:r>
              <a:rPr lang="ar-SA" sz="1100" b="1" u="sng" dirty="0" smtClean="0">
                <a:latin typeface="Calibri" panose="020F0502020204030204" pitchFamily="34" charset="0"/>
                <a:ea typeface="Calibri" panose="020F0502020204030204" pitchFamily="34" charset="0"/>
                <a:cs typeface="Calibri" panose="020F0502020204030204" pitchFamily="34" charset="0"/>
              </a:rPr>
              <a:t>تداولات </a:t>
            </a:r>
            <a:r>
              <a:rPr lang="ar-SA" sz="1100" b="1" u="sng" dirty="0">
                <a:latin typeface="Calibri" panose="020F0502020204030204" pitchFamily="34" charset="0"/>
                <a:ea typeface="Calibri" panose="020F0502020204030204" pitchFamily="34" charset="0"/>
                <a:cs typeface="Calibri" panose="020F0502020204030204" pitchFamily="34" charset="0"/>
              </a:rPr>
              <a:t>الأسبوع</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dirty="0">
                <a:latin typeface="Calibri" panose="020F0502020204030204" pitchFamily="34" charset="0"/>
                <a:ea typeface="Calibri" panose="020F0502020204030204" pitchFamily="34" charset="0"/>
                <a:cs typeface="Calibri" panose="020F0502020204030204" pitchFamily="34" charset="0"/>
              </a:rPr>
              <a:t>شهدت مؤشرات البورصة ارتفاعا ملحوظا خلال جلسات الأسبوع الخمسة، مع عودة الزخم الشرائي على أغلب أسهم السوق الأول بشكل لافت طوال جلسات الأسبوع الخمسة، وذلك بعد الضغوط البيعية الحادة التي تعرضت إليها كافة أسهم البورصة خلال جلسة نهاية الأسبوع الماضي- والتي تزامنت مع اليوم الذي أُعلن فيه لاحقا عن وفاة الأمير الراحل الشيخ صباح جابر الأحمد-، الأمر الذي دفع هذه الأسهم إلى تحقيق مكاسب سوقية كبيرة، وهو ما انعكس بنهاية الأمر على ارتفاع مؤشر السوق العام إلى مستوى قياسي جديد بلغ 5,724.8 نقطة ، وكذلك مؤشر السوق الأول إلى مستوى 6,372.8 نقطة للمرة الأولى منذ أوائل شهر مارس الماضي. يُذكر أن هذه الحالة الإيجابية التي تعيشها البورصة لا تزال مدفوعة باستمرارية الشهية الإستثمارية لدى المتعاملين وزيادة الثقة بالسوق،  ناهيك عن الترقية المرتقبة للبورصة ضمن </a:t>
            </a:r>
            <a:r>
              <a:rPr lang="ar-SA" sz="1100" dirty="0" smtClean="0">
                <a:latin typeface="Calibri" panose="020F0502020204030204" pitchFamily="34" charset="0"/>
                <a:ea typeface="Calibri" panose="020F0502020204030204" pitchFamily="34" charset="0"/>
                <a:cs typeface="Calibri" panose="020F0502020204030204" pitchFamily="34" charset="0"/>
              </a:rPr>
              <a:t>مؤشر</a:t>
            </a:r>
            <a:r>
              <a:rPr lang="en-US" sz="1100" dirty="0" smtClean="0">
                <a:latin typeface="Calibri" panose="020F0502020204030204" pitchFamily="34" charset="0"/>
                <a:ea typeface="Calibri" panose="020F0502020204030204" pitchFamily="34" charset="0"/>
                <a:cs typeface="Calibri" panose="020F0502020204030204" pitchFamily="34" charset="0"/>
              </a:rPr>
              <a:t>MSCI)</a:t>
            </a:r>
            <a:r>
              <a:rPr lang="ar-SA" sz="1100" dirty="0" smtClean="0">
                <a:latin typeface="Calibri" panose="020F0502020204030204" pitchFamily="34" charset="0"/>
                <a:ea typeface="Calibri" panose="020F0502020204030204" pitchFamily="34" charset="0"/>
                <a:cs typeface="Calibri" panose="020F0502020204030204" pitchFamily="34" charset="0"/>
              </a:rPr>
              <a:t>) للأسواق </a:t>
            </a:r>
            <a:r>
              <a:rPr lang="ar-SA" sz="1100" dirty="0">
                <a:latin typeface="Calibri" panose="020F0502020204030204" pitchFamily="34" charset="0"/>
                <a:ea typeface="Calibri" panose="020F0502020204030204" pitchFamily="34" charset="0"/>
                <a:cs typeface="Calibri" panose="020F0502020204030204" pitchFamily="34" charset="0"/>
              </a:rPr>
              <a:t>الناشئة، وهو ما ظهر جليا في ارتفاع المعدل اليومي لقيم تداول السوق إلى أعلى مستوياته منذ بداية العام، الجدير بالذكر أن قيم تداول مؤشر السوق الأول خلال الأسبوع قد استحوذت على نحو 78.6% من اجمالي قيم تداول السوق البالغة 334.5 مليون د.ك، في اشارة إلى توجه المستثمرين نحو هذه الأسهم مرة أخرى بشكل لافت. كما شهدت شريحة واسعة من أسهم السوق الرئيسي زخم شرائي مضاربي ملحوظ، مسجلة هي الأخرى مكاسب سوقية واضحة</a:t>
            </a:r>
            <a:r>
              <a:rPr lang="ar-SA" sz="1100" dirty="0" smtClean="0">
                <a:latin typeface="Calibri" panose="020F0502020204030204" pitchFamily="34" charset="0"/>
                <a:ea typeface="Calibri" panose="020F0502020204030204" pitchFamily="34" charset="0"/>
                <a:cs typeface="Calibri" panose="020F0502020204030204" pitchFamily="34" charset="0"/>
              </a:rPr>
              <a:t>.</a:t>
            </a:r>
            <a:endParaRPr lang="en-US" sz="1100" dirty="0" smtClean="0">
              <a:latin typeface="Calibri" panose="020F0502020204030204" pitchFamily="34" charset="0"/>
              <a:ea typeface="Calibri" panose="020F0502020204030204" pitchFamily="34" charset="0"/>
              <a:cs typeface="Calibri" panose="020F0502020204030204" pitchFamily="34" charset="0"/>
            </a:endParaRPr>
          </a:p>
          <a:p>
            <a:pPr algn="justLow" rtl="1">
              <a:lnSpc>
                <a:spcPct val="150000"/>
              </a:lnSpc>
              <a:spcAft>
                <a:spcPts val="800"/>
              </a:spcAft>
            </a:pPr>
            <a:r>
              <a:rPr lang="ar-SA" sz="1050" b="1" u="sng" dirty="0">
                <a:latin typeface="Calibri" panose="020F0502020204030204" pitchFamily="34" charset="0"/>
                <a:ea typeface="Calibri" panose="020F0502020204030204" pitchFamily="34" charset="0"/>
                <a:cs typeface="Calibri" panose="020F0502020204030204" pitchFamily="34" charset="0"/>
              </a:rPr>
              <a:t>أهم أخبار الشركات</a:t>
            </a:r>
            <a:endParaRPr lang="en-US" sz="105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spcAft>
                <a:spcPts val="800"/>
              </a:spcAft>
              <a:buFont typeface="Wingdings" panose="05000000000000000000" pitchFamily="2" charset="2"/>
              <a:buChar char=""/>
            </a:pPr>
            <a:r>
              <a:rPr lang="ar-SA" sz="1100" dirty="0">
                <a:latin typeface="Calibri" panose="020F0502020204030204" pitchFamily="34" charset="0"/>
                <a:ea typeface="Calibri" panose="020F0502020204030204" pitchFamily="34" charset="0"/>
                <a:cs typeface="Calibri" panose="020F0502020204030204" pitchFamily="34" charset="0"/>
              </a:rPr>
              <a:t>قام بنك الكويت الوطني وبيت التمويل الكويتي بتوقيع اتفاقية تمويل مجمع مع مؤسسة البترول الكويتية بقيمة مليار د.ك، على أن يكون بيتك هو البنك المسئول عن ترتيب الشريحة الإسلامية بقيمة 400 مليون د.ك وتسويقها، يُذكر أن حصة بيتك من هذا التمويل تبلغ نحو 304 مليون د.ك</a:t>
            </a:r>
            <a:r>
              <a:rPr lang="ar-SA" sz="1100" dirty="0" smtClean="0">
                <a:latin typeface="Calibri" panose="020F0502020204030204" pitchFamily="34" charset="0"/>
                <a:ea typeface="Calibri" panose="020F0502020204030204" pitchFamily="34" charset="0"/>
                <a:cs typeface="Calibri" panose="020F0502020204030204" pitchFamily="34" charset="0"/>
              </a:rPr>
              <a:t>.</a:t>
            </a:r>
            <a:endParaRPr lang="en-US" sz="1100" dirty="0">
              <a:latin typeface="Calibri" panose="020F0502020204030204" pitchFamily="34" charset="0"/>
              <a:ea typeface="Calibri" panose="020F0502020204030204" pitchFamily="34" charset="0"/>
              <a:cs typeface="Arial" panose="020B0604020202020204" pitchFamily="34" charset="0"/>
            </a:endParaRPr>
          </a:p>
        </p:txBody>
      </p:sp>
      <p:sp>
        <p:nvSpPr>
          <p:cNvPr id="14" name="TextBox 13"/>
          <p:cNvSpPr txBox="1"/>
          <p:nvPr/>
        </p:nvSpPr>
        <p:spPr>
          <a:xfrm>
            <a:off x="167388" y="2732257"/>
            <a:ext cx="6542429"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ملخص أداء السوق خلال الأسبوع </a:t>
            </a:r>
            <a:endParaRPr lang="en-US" sz="1200" b="1" dirty="0" smtClean="0">
              <a:solidFill>
                <a:schemeClr val="bg1"/>
              </a:solidFill>
              <a:cs typeface="+mj-cs"/>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3789783021"/>
              </p:ext>
            </p:extLst>
          </p:nvPr>
        </p:nvGraphicFramePr>
        <p:xfrm>
          <a:off x="1722438" y="1196975"/>
          <a:ext cx="4991100" cy="1371600"/>
        </p:xfrm>
        <a:graphic>
          <a:graphicData uri="http://schemas.openxmlformats.org/presentationml/2006/ole">
            <mc:AlternateContent xmlns:mc="http://schemas.openxmlformats.org/markup-compatibility/2006">
              <mc:Choice xmlns:v="urn:schemas-microsoft-com:vml" Requires="v">
                <p:oleObj spid="_x0000_s131545" name="Worksheet" r:id="rId5" imgW="4991249" imgH="1371600" progId="Excel.Sheet.12">
                  <p:link updateAutomatic="1"/>
                </p:oleObj>
              </mc:Choice>
              <mc:Fallback>
                <p:oleObj name="Worksheet" r:id="rId5" imgW="4991249" imgH="1371600" progId="Excel.Sheet.12">
                  <p:link updateAutomatic="1"/>
                  <p:pic>
                    <p:nvPicPr>
                      <p:cNvPr id="0" name=""/>
                      <p:cNvPicPr/>
                      <p:nvPr/>
                    </p:nvPicPr>
                    <p:blipFill>
                      <a:blip r:embed="rId6"/>
                      <a:stretch>
                        <a:fillRect/>
                      </a:stretch>
                    </p:blipFill>
                    <p:spPr>
                      <a:xfrm>
                        <a:off x="1722438" y="1196975"/>
                        <a:ext cx="4991100" cy="1371600"/>
                      </a:xfrm>
                      <a:prstGeom prst="rect">
                        <a:avLst/>
                      </a:prstGeom>
                    </p:spPr>
                  </p:pic>
                </p:oleObj>
              </mc:Fallback>
            </mc:AlternateContent>
          </a:graphicData>
        </a:graphic>
      </p:graphicFrame>
      <p:sp>
        <p:nvSpPr>
          <p:cNvPr id="11" name="Text Placeholder 14"/>
          <p:cNvSpPr txBox="1">
            <a:spLocks/>
          </p:cNvSpPr>
          <p:nvPr/>
        </p:nvSpPr>
        <p:spPr bwMode="gray">
          <a:xfrm>
            <a:off x="3491571" y="2565400"/>
            <a:ext cx="3313160" cy="217396"/>
          </a:xfrm>
          <a:prstGeom prst="rect">
            <a:avLst/>
          </a:prstGeom>
          <a:noFill/>
          <a:ln>
            <a:noFill/>
          </a:ln>
        </p:spPr>
        <p:txBody>
          <a:bodyPr rIns="144000">
            <a:noAutofit/>
          </a:bodyPr>
          <a:lstStyle>
            <a:lvl1pPr marL="0" indent="0" algn="l" defTabSz="914400" rtl="0" eaLnBrk="1" latinLnBrk="0" hangingPunct="1">
              <a:lnSpc>
                <a:spcPct val="135000"/>
              </a:lnSpc>
              <a:spcBef>
                <a:spcPts val="600"/>
              </a:spcBef>
              <a:buFont typeface="Arial" pitchFamily="34" charset="0"/>
              <a:buNone/>
              <a:defRPr lang="en-US" sz="900" b="1" kern="1200" noProof="0">
                <a:solidFill>
                  <a:srgbClr val="00338D"/>
                </a:solidFill>
                <a:latin typeface="Arial"/>
                <a:ea typeface="+mn-ea"/>
                <a:cs typeface="Arial" pitchFamily="34" charset="0"/>
              </a:defRPr>
            </a:lvl1pPr>
            <a:lvl2pPr marL="180975" indent="-180975" algn="l" defTabSz="914400" rtl="0" eaLnBrk="1" latinLnBrk="0" hangingPunct="1">
              <a:lnSpc>
                <a:spcPct val="135000"/>
              </a:lnSpc>
              <a:spcBef>
                <a:spcPts val="600"/>
              </a:spcBef>
              <a:buClr>
                <a:srgbClr val="00338D"/>
              </a:buClr>
              <a:buFont typeface="Arial" pitchFamily="34" charset="0"/>
              <a:buChar char="■"/>
              <a:defRPr lang="en-US" sz="900" b="1" kern="1200" noProof="0">
                <a:solidFill>
                  <a:srgbClr val="00338D"/>
                </a:solidFill>
                <a:latin typeface="Arial"/>
                <a:ea typeface="+mn-ea"/>
                <a:cs typeface="Arial" pitchFamily="34" charset="0"/>
              </a:defRPr>
            </a:lvl2pPr>
            <a:lvl3pPr marL="3619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3pPr>
            <a:lvl4pPr marL="5397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4pPr>
            <a:lvl5pPr marL="719138" indent="-174625" algn="l" defTabSz="914400" rtl="0" eaLnBrk="1" latinLnBrk="0" hangingPunct="1">
              <a:lnSpc>
                <a:spcPct val="135000"/>
              </a:lnSpc>
              <a:spcBef>
                <a:spcPts val="600"/>
              </a:spcBef>
              <a:buClr>
                <a:srgbClr val="00338D"/>
              </a:buClr>
              <a:buFont typeface="Arial" pitchFamily="34" charset="0"/>
              <a:buChar char="–"/>
              <a:defRPr lang="en-US" sz="900" b="1" kern="1200" baseline="0" noProof="0" dirty="0" smtClean="0">
                <a:solidFill>
                  <a:srgbClr val="00338D"/>
                </a:solidFill>
                <a:latin typeface="Arial" pitchFamily="34" charset="0"/>
                <a:ea typeface="+mn-ea"/>
                <a:cs typeface="Arial" pitchFamily="34" charset="0"/>
              </a:defRPr>
            </a:lvl5pPr>
            <a:lvl6pPr marL="895350" indent="-17780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6pPr>
            <a:lvl7pPr marL="1079500" indent="-18415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7pPr>
            <a:lvl8pPr marL="1257300" indent="-177800"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mn-cs"/>
              </a:defRPr>
            </a:lvl8pPr>
            <a:lvl9pPr marL="1401763" indent="-144463"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Arial" pitchFamily="34" charset="0"/>
              </a:defRPr>
            </a:lvl9pPr>
          </a:lstStyle>
          <a:p>
            <a:pPr algn="justLow" rtl="1">
              <a:defRPr/>
            </a:pPr>
            <a:r>
              <a:rPr kumimoji="0" lang="ar-SA"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rPr>
              <a:t> </a:t>
            </a:r>
            <a:r>
              <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rPr>
              <a:t>  * </a:t>
            </a:r>
            <a:r>
              <a:rPr lang="ar-KW" sz="600" b="0" dirty="0" smtClean="0">
                <a:solidFill>
                  <a:schemeClr val="tx1"/>
                </a:solidFill>
                <a:latin typeface="Times New Roman" panose="02020603050405020304" pitchFamily="18" charset="0"/>
              </a:rPr>
              <a:t>ع.س </a:t>
            </a:r>
            <a:r>
              <a:rPr lang="ar-KW" sz="600" b="0" dirty="0">
                <a:solidFill>
                  <a:schemeClr val="tx1"/>
                </a:solidFill>
                <a:latin typeface="Times New Roman" panose="02020603050405020304" pitchFamily="18" charset="0"/>
              </a:rPr>
              <a:t>: عائد سعري      </a:t>
            </a:r>
          </a:p>
          <a:p>
            <a:pPr lvl="0" algn="justLow" rtl="1">
              <a:defRPr/>
            </a:pPr>
            <a:endPar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kumimoji="0" lang="en-US"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p:txBody>
      </p:sp>
    </p:spTree>
    <p:extLst>
      <p:ext uri="{BB962C8B-B14F-4D97-AF65-F5344CB8AC3E}">
        <p14:creationId xmlns:p14="http://schemas.microsoft.com/office/powerpoint/2010/main" val="2378716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2</a:t>
            </a:fld>
            <a:endParaRPr lang="en-US" dirty="0"/>
          </a:p>
        </p:txBody>
      </p:sp>
      <p:sp>
        <p:nvSpPr>
          <p:cNvPr id="9" name="Rectangle 8"/>
          <p:cNvSpPr/>
          <p:nvPr/>
        </p:nvSpPr>
        <p:spPr>
          <a:xfrm>
            <a:off x="167306" y="1369382"/>
            <a:ext cx="6542429" cy="7613623"/>
          </a:xfrm>
          <a:prstGeom prst="rect">
            <a:avLst/>
          </a:prstGeom>
          <a:solidFill>
            <a:schemeClr val="bg1">
              <a:lumMod val="95000"/>
            </a:schemeClr>
          </a:solidFill>
        </p:spPr>
        <p:txBody>
          <a:bodyPr wrap="square">
            <a:spAutoFit/>
          </a:bodyPr>
          <a:lstStyle/>
          <a:p>
            <a:pPr algn="justLow" rtl="1">
              <a:lnSpc>
                <a:spcPct val="150000"/>
              </a:lnSpc>
              <a:spcAft>
                <a:spcPts val="800"/>
              </a:spcAft>
            </a:pPr>
            <a:r>
              <a:rPr lang="ar-SA" sz="1100" b="1" u="sng" dirty="0" smtClean="0">
                <a:latin typeface="Calibri" panose="020F0502020204030204" pitchFamily="34" charset="0"/>
                <a:ea typeface="Calibri" panose="020F0502020204030204" pitchFamily="34" charset="0"/>
                <a:cs typeface="Calibri" panose="020F0502020204030204" pitchFamily="34" charset="0"/>
              </a:rPr>
              <a:t>تابع</a:t>
            </a:r>
            <a:r>
              <a:rPr lang="ar-SA" sz="1100" b="1" u="sng" dirty="0" smtClean="0">
                <a:latin typeface="Calibri" panose="020F0502020204030204" pitchFamily="34" charset="0"/>
                <a:ea typeface="Calibri" panose="020F0502020204030204" pitchFamily="34" charset="0"/>
                <a:cs typeface="Calibri" panose="020F0502020204030204" pitchFamily="34" charset="0"/>
              </a:rPr>
              <a:t>  أهم أخبار </a:t>
            </a:r>
            <a:r>
              <a:rPr lang="ar-SA" sz="1100" b="1" u="sng" dirty="0">
                <a:latin typeface="Calibri" panose="020F0502020204030204" pitchFamily="34" charset="0"/>
                <a:ea typeface="Calibri" panose="020F0502020204030204" pitchFamily="34" charset="0"/>
                <a:cs typeface="Calibri" panose="020F0502020204030204" pitchFamily="34" charset="0"/>
              </a:rPr>
              <a:t>الشركات</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spcAft>
                <a:spcPts val="800"/>
              </a:spcAft>
              <a:buFont typeface="Wingdings" panose="05000000000000000000" pitchFamily="2" charset="2"/>
              <a:buChar char=""/>
            </a:pPr>
            <a:r>
              <a:rPr lang="ar-SA" sz="1050" dirty="0" smtClean="0">
                <a:latin typeface="Calibri" panose="020F0502020204030204" pitchFamily="34" charset="0"/>
                <a:ea typeface="Calibri" panose="020F0502020204030204" pitchFamily="34" charset="0"/>
                <a:cs typeface="Calibri" panose="020F0502020204030204" pitchFamily="34" charset="0"/>
              </a:rPr>
              <a:t>افادت </a:t>
            </a:r>
            <a:r>
              <a:rPr lang="ar-SA" sz="1050" dirty="0">
                <a:latin typeface="Calibri" panose="020F0502020204030204" pitchFamily="34" charset="0"/>
                <a:ea typeface="Calibri" panose="020F0502020204030204" pitchFamily="34" charset="0"/>
                <a:cs typeface="Calibri" panose="020F0502020204030204" pitchFamily="34" charset="0"/>
              </a:rPr>
              <a:t>شركة أعيان للإجارة والإستثمار  إلى التوصل لإتفاقات مع عدد من الدائنين لإجراء التسوية النهائية لسداد مديونيتها، حيث ستتم التسوية من خلال سداد مبلغ نقدي وتحويل عددا من الأسهم في شركة توازن القابضة، هذا وسوف تستمر الشركة بالتواصل مع باقي الدائنين لإجراء التسوية النهائية. يُذكر أن هذه التسوية سوف ينتج عنها تحقيق أرباح بنحو 17 مليون د.ك. يُذكر أن بيت التمويل الكويتي والبنك التجاري الكويتي أطراف في هذه التسوية.</a:t>
            </a:r>
            <a:endParaRPr lang="en-US" sz="105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spcAft>
                <a:spcPts val="800"/>
              </a:spcAft>
              <a:buFont typeface="Wingdings" panose="05000000000000000000" pitchFamily="2" charset="2"/>
              <a:buChar char=""/>
            </a:pPr>
            <a:r>
              <a:rPr lang="ar-SA" sz="1050" dirty="0" smtClean="0">
                <a:latin typeface="Calibri" panose="020F0502020204030204" pitchFamily="34" charset="0"/>
                <a:ea typeface="Calibri" panose="020F0502020204030204" pitchFamily="34" charset="0"/>
                <a:cs typeface="Calibri" panose="020F0502020204030204" pitchFamily="34" charset="0"/>
              </a:rPr>
              <a:t>أفصحت شركة </a:t>
            </a:r>
            <a:r>
              <a:rPr lang="ar-SA" sz="1050" dirty="0">
                <a:latin typeface="Calibri" panose="020F0502020204030204" pitchFamily="34" charset="0"/>
                <a:ea typeface="Calibri" panose="020F0502020204030204" pitchFamily="34" charset="0"/>
                <a:cs typeface="Calibri" panose="020F0502020204030204" pitchFamily="34" charset="0"/>
              </a:rPr>
              <a:t>أجيليتي للمخازن العمومية، بأنها سوف تستثمر نحو 20 مليون د.ك، في مجال التكنولوجيا البديلة من خلال عدد من صناديق شركة </a:t>
            </a:r>
            <a:r>
              <a:rPr lang="en-US" sz="1050" dirty="0">
                <a:latin typeface="Calibri" panose="020F0502020204030204" pitchFamily="34" charset="0"/>
                <a:ea typeface="Calibri" panose="020F0502020204030204" pitchFamily="34" charset="0"/>
                <a:cs typeface="Calibri" panose="020F0502020204030204" pitchFamily="34" charset="0"/>
              </a:rPr>
              <a:t>Colle Capital</a:t>
            </a:r>
            <a:r>
              <a:rPr lang="ar-SA" sz="1050" dirty="0" smtClean="0">
                <a:latin typeface="Calibri" panose="020F0502020204030204" pitchFamily="34" charset="0"/>
                <a:ea typeface="Calibri" panose="020F0502020204030204" pitchFamily="34" charset="0"/>
                <a:cs typeface="Calibri" panose="020F0502020204030204" pitchFamily="34" charset="0"/>
              </a:rPr>
              <a:t>.</a:t>
            </a:r>
          </a:p>
          <a:p>
            <a:pPr marL="342900" lvl="0" indent="-342900" algn="justLow" rtl="1">
              <a:lnSpc>
                <a:spcPct val="150000"/>
              </a:lnSpc>
              <a:spcAft>
                <a:spcPts val="800"/>
              </a:spcAft>
              <a:buFont typeface="Wingdings" panose="05000000000000000000" pitchFamily="2" charset="2"/>
              <a:buChar char=""/>
            </a:pPr>
            <a:r>
              <a:rPr lang="ar-SA" sz="1050" dirty="0" smtClean="0">
                <a:latin typeface="Calibri" panose="020F0502020204030204" pitchFamily="34" charset="0"/>
                <a:ea typeface="Calibri" panose="020F0502020204030204" pitchFamily="34" charset="0"/>
                <a:cs typeface="Calibri" panose="020F0502020204030204" pitchFamily="34" charset="0"/>
              </a:rPr>
              <a:t>اعلنت مجموعة أرزان المالية للتمويل والإستثمار عن قيامها بسداد جزئي مبكر لقرض لأجل بمبلغ 8.9 مليون د.ك، لصالح أحد البنوك الكويتية، لتصبح مديونيته بعد السداد فقط خمسة مليون د.ك.  </a:t>
            </a:r>
            <a:endParaRPr lang="en-US" sz="1050" dirty="0" smtClean="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spcAft>
                <a:spcPts val="800"/>
              </a:spcAft>
              <a:buFont typeface="Wingdings" panose="05000000000000000000" pitchFamily="2" charset="2"/>
              <a:buChar char=""/>
            </a:pPr>
            <a:r>
              <a:rPr lang="ar-SA" sz="1050" dirty="0" smtClean="0">
                <a:latin typeface="Calibri" panose="020F0502020204030204" pitchFamily="34" charset="0"/>
                <a:ea typeface="Calibri" panose="020F0502020204030204" pitchFamily="34" charset="0"/>
                <a:cs typeface="Calibri" panose="020F0502020204030204" pitchFamily="34" charset="0"/>
              </a:rPr>
              <a:t>حصلت شركة كي جي ال لوجستيك على حكم لصالحها ضد هيئة ميناء دمياط من المحكمة الدولية للتحكيم.</a:t>
            </a:r>
            <a:endParaRPr lang="en-US" sz="1050" dirty="0" smtClean="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spcAft>
                <a:spcPts val="800"/>
              </a:spcAft>
              <a:buFont typeface="Wingdings" panose="05000000000000000000" pitchFamily="2" charset="2"/>
              <a:buChar char=""/>
            </a:pPr>
            <a:r>
              <a:rPr lang="ar-SA" sz="1050" dirty="0" smtClean="0">
                <a:latin typeface="Calibri" panose="020F0502020204030204" pitchFamily="34" charset="0"/>
                <a:ea typeface="Calibri" panose="020F0502020204030204" pitchFamily="34" charset="0"/>
                <a:cs typeface="Calibri" panose="020F0502020204030204" pitchFamily="34" charset="0"/>
              </a:rPr>
              <a:t>أصدرت هيئة أسواق المال قرارا  بعزل رئيس مجلس ادارة شركة المال للإستثمار  ونائبه وإلزامهم مع عضو سابق في مجلس الإدارة برد مبلغ مليون د.ك.</a:t>
            </a:r>
            <a:endParaRPr lang="en-US" sz="1050" dirty="0" smtClean="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spcAft>
                <a:spcPts val="800"/>
              </a:spcAft>
              <a:buFont typeface="Wingdings" panose="05000000000000000000" pitchFamily="2" charset="2"/>
              <a:buChar char=""/>
            </a:pPr>
            <a:r>
              <a:rPr lang="ar-SA" sz="1050" dirty="0" smtClean="0">
                <a:latin typeface="Calibri" panose="020F0502020204030204" pitchFamily="34" charset="0"/>
                <a:ea typeface="Calibri" panose="020F0502020204030204" pitchFamily="34" charset="0"/>
                <a:cs typeface="Calibri" panose="020F0502020204030204" pitchFamily="34" charset="0"/>
              </a:rPr>
              <a:t>وافق مجلس مفوضي هيئة أسواق المال على طلب شركة أبيار للتطوير العقاري بالإنسحاب الإختياري من بورصة الكويت للأوراق المالية، على أن يكون آخر يوم الأثنين الموافق  08/11/2020 آخر يوم تداول لها.</a:t>
            </a:r>
            <a:endParaRPr lang="en-US" sz="1050" dirty="0" smtClean="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spcAft>
                <a:spcPts val="800"/>
              </a:spcAft>
              <a:buFont typeface="Wingdings" panose="05000000000000000000" pitchFamily="2" charset="2"/>
              <a:buChar char=""/>
            </a:pPr>
            <a:r>
              <a:rPr lang="ar-SA" sz="1050" dirty="0" smtClean="0">
                <a:latin typeface="Calibri" panose="020F0502020204030204" pitchFamily="34" charset="0"/>
                <a:ea typeface="Calibri" panose="020F0502020204030204" pitchFamily="34" charset="0"/>
                <a:cs typeface="Calibri" panose="020F0502020204030204" pitchFamily="34" charset="0"/>
              </a:rPr>
              <a:t>وافق مجلس مفوضي هيئة أسواق المال على طلب شركة أسمنت الخليج بالإنسحاب الإختياري من بورصة الكويت للأوراق المالية، على أن يكون آخر يوم الأثنين الموافق  14/12/2020 آخر يوم تداول لها.</a:t>
            </a:r>
            <a:endParaRPr lang="en-US" sz="1050" dirty="0" smtClean="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spcAft>
                <a:spcPts val="800"/>
              </a:spcAft>
              <a:buFont typeface="Wingdings" panose="05000000000000000000" pitchFamily="2" charset="2"/>
              <a:buChar char=""/>
            </a:pPr>
            <a:r>
              <a:rPr lang="ar-SA" sz="1050" dirty="0" smtClean="0">
                <a:latin typeface="Calibri" panose="020F0502020204030204" pitchFamily="34" charset="0"/>
                <a:ea typeface="Calibri" panose="020F0502020204030204" pitchFamily="34" charset="0"/>
                <a:cs typeface="Calibri" panose="020F0502020204030204" pitchFamily="34" charset="0"/>
              </a:rPr>
              <a:t>أعلنت شركة منشآت العقارية عن عودة التشغيل التدريجي لفندق زمزم بولمان بمكة المكرمة والمدينة المنورة ابتداءً من يوم الأربعاء الموافق 7/10/2020</a:t>
            </a:r>
            <a:endParaRPr lang="en-US" sz="1050" dirty="0" smtClean="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spcAft>
                <a:spcPts val="800"/>
              </a:spcAft>
              <a:buFont typeface="Wingdings" panose="05000000000000000000" pitchFamily="2" charset="2"/>
              <a:buChar char=""/>
            </a:pPr>
            <a:r>
              <a:rPr lang="ar-SA" sz="1050" dirty="0" smtClean="0">
                <a:latin typeface="Calibri" panose="020F0502020204030204" pitchFamily="34" charset="0"/>
                <a:ea typeface="Calibri" panose="020F0502020204030204" pitchFamily="34" charset="0"/>
                <a:cs typeface="Calibri" panose="020F0502020204030204" pitchFamily="34" charset="0"/>
              </a:rPr>
              <a:t>أعلنت شركة مشاعر القابضة بإعادة فتح فندق موفنبيك برج هاجر في مكة المكرمة اعتبارا من مطلع الشهر الجاري. </a:t>
            </a:r>
            <a:endParaRPr lang="en-US" sz="1050" dirty="0" smtClean="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050" dirty="0" smtClean="0">
                <a:latin typeface="Calibri" panose="020F0502020204030204" pitchFamily="34" charset="0"/>
                <a:ea typeface="Calibri" panose="020F0502020204030204" pitchFamily="34" charset="0"/>
                <a:cs typeface="Calibri" panose="020F0502020204030204" pitchFamily="34" charset="0"/>
              </a:rPr>
              <a:t>وفي سياق مختلف ذكرت وكالة «فيتش» للتصنيف الائتماني أن الكويت التي تعتبر من ضمن الدول الأعلى تصنيفاً سيادياً على مستوى منطقة الشرق الأوسط، تواجه تحديات تمويلية، تأتي مدفوعة بعوامل سياسية رغم وضعها القوي من حيث الأصول، لافتة إلى أنها لا ترى إمكانية حدوث مشاكل ائتمانية للدولة تبعا لهذه التحديات.</a:t>
            </a:r>
          </a:p>
          <a:p>
            <a:pPr algn="justLow" rtl="1">
              <a:lnSpc>
                <a:spcPct val="150000"/>
              </a:lnSpc>
              <a:spcAft>
                <a:spcPts val="800"/>
              </a:spcAft>
            </a:pPr>
            <a:r>
              <a:rPr lang="ar-SA" sz="1100" b="1" u="sng" dirty="0" smtClean="0">
                <a:latin typeface="Calibri" panose="020F0502020204030204" pitchFamily="34" charset="0"/>
                <a:ea typeface="Calibri" panose="020F0502020204030204" pitchFamily="34" charset="0"/>
                <a:cs typeface="Calibri" panose="020F0502020204030204" pitchFamily="34" charset="0"/>
              </a:rPr>
              <a:t>أسعار النفط </a:t>
            </a:r>
            <a:endParaRPr lang="en-US" sz="1100" dirty="0" smtClean="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050" dirty="0" smtClean="0">
                <a:latin typeface="Calibri" panose="020F0502020204030204" pitchFamily="34" charset="0"/>
                <a:ea typeface="Calibri" panose="020F0502020204030204" pitchFamily="34" charset="0"/>
                <a:cs typeface="Calibri" panose="020F0502020204030204" pitchFamily="34" charset="0"/>
              </a:rPr>
              <a:t>شهد سعر خام برنت صعودا نسبيا خلال الأسبوع ، حيث استعاد خام برنت مستوى 42 دولار  أمريكي مرة أخرى خلال تداولات الأسبوع، يأتي هذا الصعود مع اقتراب إعصار دلتا من خليج المكسيك، رغم استمرار المخاوف بشأن الطلب و ارتفاع مخزونات النفط الأمريكية للمرة الأولى في أربعة أسابيع بمقدار 500 ألف برميل.</a:t>
            </a:r>
            <a:endParaRPr lang="en-US" sz="1050" dirty="0">
              <a:latin typeface="Calibri" panose="020F0502020204030204" pitchFamily="34" charset="0"/>
              <a:ea typeface="Calibri" panose="020F0502020204030204" pitchFamily="34" charset="0"/>
              <a:cs typeface="Calibri" panose="020F0502020204030204" pitchFamily="34" charset="0"/>
            </a:endParaRPr>
          </a:p>
        </p:txBody>
      </p:sp>
      <p:sp>
        <p:nvSpPr>
          <p:cNvPr id="14" name="TextBox 13"/>
          <p:cNvSpPr txBox="1"/>
          <p:nvPr/>
        </p:nvSpPr>
        <p:spPr>
          <a:xfrm>
            <a:off x="167306" y="1184716"/>
            <a:ext cx="6542429"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ملخص أداء السوق خلال الأسبوع </a:t>
            </a:r>
            <a:endParaRPr lang="en-US" sz="1200" b="1" dirty="0" smtClean="0">
              <a:solidFill>
                <a:schemeClr val="bg1"/>
              </a:solidFill>
              <a:cs typeface="+mj-cs"/>
            </a:endParaRPr>
          </a:p>
        </p:txBody>
      </p:sp>
    </p:spTree>
    <p:extLst>
      <p:ext uri="{BB962C8B-B14F-4D97-AF65-F5344CB8AC3E}">
        <p14:creationId xmlns:p14="http://schemas.microsoft.com/office/powerpoint/2010/main" val="3764905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txBox="1">
            <a:spLocks/>
          </p:cNvSpPr>
          <p:nvPr/>
        </p:nvSpPr>
        <p:spPr>
          <a:xfrm>
            <a:off x="4343400" y="862586"/>
            <a:ext cx="2456363" cy="256028"/>
          </a:xfrm>
          <a:prstGeom prst="rect">
            <a:avLst/>
          </a:prstGeom>
        </p:spPr>
        <p:txBody>
          <a:bodyPr>
            <a:normAutofit fontScale="82500" lnSpcReduction="20000"/>
          </a:bodyPr>
          <a:lstStyle>
            <a:lvl1pPr algn="l" defTabSz="685857"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ar-SA" sz="1800" dirty="0" smtClean="0"/>
              <a:t>مؤشرات قطاعات </a:t>
            </a:r>
            <a:r>
              <a:rPr lang="ar-KW" sz="1800" dirty="0" smtClean="0"/>
              <a:t>بورصة </a:t>
            </a:r>
            <a:r>
              <a:rPr lang="ar-SA" sz="1800" dirty="0" smtClean="0"/>
              <a:t>الكويت</a:t>
            </a:r>
            <a:endParaRPr lang="en-GB" sz="1800" dirty="0"/>
          </a:p>
        </p:txBody>
      </p:sp>
      <p:cxnSp>
        <p:nvCxnSpPr>
          <p:cNvPr id="4" name="Straight Connector 3"/>
          <p:cNvCxnSpPr/>
          <p:nvPr/>
        </p:nvCxnSpPr>
        <p:spPr>
          <a:xfrm>
            <a:off x="0" y="1143000"/>
            <a:ext cx="6858000" cy="0"/>
          </a:xfrm>
          <a:prstGeom prst="line">
            <a:avLst/>
          </a:prstGeom>
        </p:spPr>
        <p:style>
          <a:lnRef idx="1">
            <a:schemeClr val="dk1"/>
          </a:lnRef>
          <a:fillRef idx="0">
            <a:schemeClr val="dk1"/>
          </a:fillRef>
          <a:effectRef idx="0">
            <a:schemeClr val="dk1"/>
          </a:effectRef>
          <a:fontRef idx="minor">
            <a:schemeClr val="tx1"/>
          </a:fontRef>
        </p:style>
      </p:cxnSp>
      <p:sp>
        <p:nvSpPr>
          <p:cNvPr id="9" name="Slide Number Placeholder 8"/>
          <p:cNvSpPr>
            <a:spLocks noGrp="1"/>
          </p:cNvSpPr>
          <p:nvPr>
            <p:ph type="sldNum" sz="quarter" idx="12"/>
          </p:nvPr>
        </p:nvSpPr>
        <p:spPr/>
        <p:txBody>
          <a:bodyPr/>
          <a:lstStyle/>
          <a:p>
            <a:fld id="{87137B89-8CE1-40D6-81D6-7E13319A8EB3}" type="slidenum">
              <a:rPr lang="en-US" smtClean="0"/>
              <a:t>3</a:t>
            </a:fld>
            <a:endParaRPr lang="en-US" dirty="0"/>
          </a:p>
        </p:txBody>
      </p:sp>
      <p:sp>
        <p:nvSpPr>
          <p:cNvPr id="12" name="Rectangle 11"/>
          <p:cNvSpPr/>
          <p:nvPr/>
        </p:nvSpPr>
        <p:spPr>
          <a:xfrm>
            <a:off x="5129349" y="1161738"/>
            <a:ext cx="1614351" cy="4272412"/>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r>
              <a:rPr lang="ar-SA" sz="1000" dirty="0" smtClean="0"/>
              <a:t>ا</a:t>
            </a:r>
            <a:r>
              <a:rPr lang="ar-SA" sz="1000" dirty="0"/>
              <a:t>غ</a:t>
            </a:r>
            <a:r>
              <a:rPr lang="ar-KW" sz="1000" dirty="0" smtClean="0"/>
              <a:t>لقت</a:t>
            </a:r>
            <a:r>
              <a:rPr lang="ar-SA" sz="1000" dirty="0" smtClean="0"/>
              <a:t> كافة </a:t>
            </a:r>
            <a:r>
              <a:rPr lang="ar-KW" sz="1000" dirty="0" smtClean="0"/>
              <a:t>مؤشرات</a:t>
            </a:r>
            <a:r>
              <a:rPr lang="ar-SA" sz="1000" dirty="0" smtClean="0"/>
              <a:t> </a:t>
            </a:r>
            <a:r>
              <a:rPr lang="ar-SA" sz="1000" dirty="0"/>
              <a:t>قطاعات السوق </a:t>
            </a:r>
            <a:r>
              <a:rPr lang="ar-KW" sz="1000" dirty="0"/>
              <a:t>على </a:t>
            </a:r>
            <a:r>
              <a:rPr lang="ar-SA" sz="1000" dirty="0" smtClean="0"/>
              <a:t>ارتفاع</a:t>
            </a:r>
            <a:r>
              <a:rPr lang="ar-KW" sz="1000" dirty="0" smtClean="0"/>
              <a:t> </a:t>
            </a:r>
            <a:r>
              <a:rPr lang="ar-SA" sz="1000" dirty="0"/>
              <a:t>خلال </a:t>
            </a:r>
            <a:r>
              <a:rPr lang="ar-KW" sz="1000" dirty="0" smtClean="0"/>
              <a:t>تداولات الأسبوع </a:t>
            </a:r>
            <a:r>
              <a:rPr lang="ar-KW" sz="1000" dirty="0"/>
              <a:t>مقارنة مع </a:t>
            </a:r>
            <a:r>
              <a:rPr lang="ar-KW" sz="1000" dirty="0" smtClean="0"/>
              <a:t>الأسبوع الماضي</a:t>
            </a:r>
            <a:r>
              <a:rPr lang="ar-SA" sz="1000" dirty="0" smtClean="0"/>
              <a:t>، </a:t>
            </a:r>
            <a:r>
              <a:rPr lang="ar-SA" sz="1000" dirty="0"/>
              <a:t>عدا قطاع </a:t>
            </a:r>
            <a:r>
              <a:rPr lang="ar-SA" sz="1000" dirty="0" smtClean="0"/>
              <a:t>التأمين وقطاع السلع الإستهلاكية اللذان تراجعا بنسبة 4.3%،0.4% على التوالي حيث تصدر قطاع</a:t>
            </a:r>
            <a:r>
              <a:rPr lang="ar-KW" sz="1000" dirty="0" smtClean="0"/>
              <a:t> </a:t>
            </a:r>
            <a:r>
              <a:rPr lang="ar-SA" sz="1000" dirty="0" smtClean="0"/>
              <a:t>الصناعة الرابحين بنسبة 6.3%، تلاه قطاع الإتصالات بنسبة 6%.</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r>
              <a:rPr lang="ar-KW" sz="1000" dirty="0"/>
              <a:t>خلال </a:t>
            </a:r>
            <a:r>
              <a:rPr lang="ar-KW" sz="1000" dirty="0" smtClean="0"/>
              <a:t>تداولات الأسبوع ا</a:t>
            </a:r>
            <a:r>
              <a:rPr lang="ar-SA" sz="1000" dirty="0"/>
              <a:t>حتل </a:t>
            </a:r>
            <a:r>
              <a:rPr lang="ar-SA" sz="1000" dirty="0" smtClean="0"/>
              <a:t>قطاع</a:t>
            </a:r>
            <a:r>
              <a:rPr lang="ar-KW" sz="1000" dirty="0" smtClean="0"/>
              <a:t> </a:t>
            </a:r>
            <a:r>
              <a:rPr lang="ar-KW" sz="1000" dirty="0"/>
              <a:t>البنوك </a:t>
            </a:r>
            <a:r>
              <a:rPr lang="ar-KW" sz="1000" dirty="0" smtClean="0"/>
              <a:t>وقطاع</a:t>
            </a:r>
            <a:r>
              <a:rPr lang="ar-SA" sz="1000" dirty="0" smtClean="0"/>
              <a:t> </a:t>
            </a:r>
            <a:r>
              <a:rPr lang="ar-SA" sz="1000" dirty="0"/>
              <a:t>الخدمات المالية</a:t>
            </a:r>
            <a:r>
              <a:rPr lang="ar-KW" sz="1000" dirty="0" smtClean="0"/>
              <a:t> </a:t>
            </a:r>
            <a:r>
              <a:rPr lang="ar-SA" sz="1000" dirty="0" smtClean="0"/>
              <a:t>وقطاع الصناعة </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القيمة المتداولة بنسبة </a:t>
            </a:r>
            <a:r>
              <a:rPr lang="ar-SA" sz="1000" dirty="0" smtClean="0"/>
              <a:t>57.9</a:t>
            </a:r>
            <a:r>
              <a:rPr lang="ar-KW" sz="1000" dirty="0" smtClean="0"/>
              <a:t>%</a:t>
            </a:r>
            <a:r>
              <a:rPr lang="ar-SA" sz="1000" dirty="0" smtClean="0"/>
              <a:t>، 14.3% 9.7%</a:t>
            </a:r>
            <a:r>
              <a:rPr lang="ar-KW" sz="1000" dirty="0" smtClean="0"/>
              <a:t> </a:t>
            </a:r>
            <a:r>
              <a:rPr lang="ar-KW" sz="1000" dirty="0"/>
              <a:t>على التوالي.</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r>
              <a:rPr lang="ar-KW" sz="1000" dirty="0" smtClean="0"/>
              <a:t>خلال </a:t>
            </a:r>
            <a:r>
              <a:rPr lang="ar-KW" sz="1000" dirty="0"/>
              <a:t>تداولات الأسبوع ا</a:t>
            </a:r>
            <a:r>
              <a:rPr lang="ar-SA" sz="1000" dirty="0"/>
              <a:t>حتل قطاع</a:t>
            </a:r>
            <a:r>
              <a:rPr lang="ar-KW" sz="1000" dirty="0"/>
              <a:t> </a:t>
            </a:r>
            <a:r>
              <a:rPr lang="ar-SA" sz="1000" dirty="0"/>
              <a:t>الخدمات المالية </a:t>
            </a:r>
            <a:r>
              <a:rPr lang="ar-SA" sz="1000" dirty="0" smtClean="0"/>
              <a:t>وقطاع البنوك </a:t>
            </a:r>
            <a:r>
              <a:rPr lang="ar-KW" sz="1000" dirty="0" smtClean="0"/>
              <a:t>وقطاع </a:t>
            </a:r>
            <a:r>
              <a:rPr lang="ar-SA" sz="1000" dirty="0" smtClean="0"/>
              <a:t>العقار </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الكمية المتداولة بنسبة </a:t>
            </a:r>
            <a:r>
              <a:rPr lang="ar-SA" sz="1000" dirty="0" smtClean="0"/>
              <a:t>34.6</a:t>
            </a:r>
            <a:r>
              <a:rPr lang="ar-KW" sz="1000" dirty="0" smtClean="0"/>
              <a:t>%</a:t>
            </a:r>
            <a:r>
              <a:rPr lang="ar-SA" sz="1000" dirty="0" smtClean="0"/>
              <a:t>،</a:t>
            </a:r>
            <a:r>
              <a:rPr lang="ar-KW" sz="1000" dirty="0" smtClean="0"/>
              <a:t> </a:t>
            </a:r>
            <a:r>
              <a:rPr lang="ar-SA" sz="1000" dirty="0" smtClean="0"/>
              <a:t>25.8</a:t>
            </a:r>
            <a:r>
              <a:rPr lang="ar-KW" sz="1000" dirty="0" smtClean="0"/>
              <a:t>%و</a:t>
            </a:r>
            <a:r>
              <a:rPr lang="ar-SA" sz="1000" dirty="0" smtClean="0"/>
              <a:t> 15.9%</a:t>
            </a:r>
            <a:r>
              <a:rPr lang="ar-KW" sz="1000" dirty="0" smtClean="0"/>
              <a:t> على </a:t>
            </a:r>
            <a:r>
              <a:rPr lang="ar-KW" sz="1000" dirty="0"/>
              <a:t>التوالي.</a:t>
            </a:r>
          </a:p>
        </p:txBody>
      </p:sp>
      <p:sp>
        <p:nvSpPr>
          <p:cNvPr id="21" name="TextBox 20"/>
          <p:cNvSpPr txBox="1"/>
          <p:nvPr/>
        </p:nvSpPr>
        <p:spPr>
          <a:xfrm>
            <a:off x="3647928" y="5574010"/>
            <a:ext cx="3088481"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مساهمة القطاعات من حيث قيمة </a:t>
            </a:r>
            <a:r>
              <a:rPr lang="ar-SA" sz="1200" b="1" dirty="0" smtClean="0">
                <a:solidFill>
                  <a:schemeClr val="bg1"/>
                </a:solidFill>
                <a:cs typeface="+mj-cs"/>
              </a:rPr>
              <a:t>الأسهم المتداولة</a:t>
            </a:r>
            <a:endParaRPr lang="en-US" sz="1200" b="1" dirty="0" smtClean="0">
              <a:solidFill>
                <a:schemeClr val="bg1"/>
              </a:solidFill>
              <a:cs typeface="+mj-cs"/>
            </a:endParaRPr>
          </a:p>
        </p:txBody>
      </p:sp>
      <p:sp>
        <p:nvSpPr>
          <p:cNvPr id="22" name="TextBox 21"/>
          <p:cNvSpPr txBox="1"/>
          <p:nvPr/>
        </p:nvSpPr>
        <p:spPr>
          <a:xfrm>
            <a:off x="174443" y="5573748"/>
            <a:ext cx="3018200" cy="184666"/>
          </a:xfrm>
          <a:prstGeom prst="rect">
            <a:avLst/>
          </a:prstGeom>
          <a:solidFill>
            <a:srgbClr val="963634"/>
          </a:solidFill>
        </p:spPr>
        <p:txBody>
          <a:bodyPr wrap="square" lIns="0" tIns="0" rIns="0" bIns="0" rtlCol="0">
            <a:spAutoFit/>
          </a:bodyPr>
          <a:lstStyle/>
          <a:p>
            <a:pPr algn="ctr"/>
            <a:r>
              <a:rPr lang="ar-KW" sz="1200" b="1" dirty="0">
                <a:solidFill>
                  <a:schemeClr val="bg1"/>
                </a:solidFill>
              </a:rPr>
              <a:t>مساهمة القطاعات من حيث </a:t>
            </a:r>
            <a:r>
              <a:rPr lang="ar-KW" sz="1200" b="1" dirty="0" smtClean="0">
                <a:solidFill>
                  <a:schemeClr val="bg1"/>
                </a:solidFill>
              </a:rPr>
              <a:t>كمية </a:t>
            </a:r>
            <a:r>
              <a:rPr lang="ar-SA" sz="1200" b="1" dirty="0">
                <a:solidFill>
                  <a:schemeClr val="bg1"/>
                </a:solidFill>
              </a:rPr>
              <a:t>الأسهم المتداولة</a:t>
            </a:r>
            <a:endParaRPr lang="en-US" sz="1200" b="1" dirty="0">
              <a:solidFill>
                <a:schemeClr val="bg1"/>
              </a:solidFill>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4279038652"/>
              </p:ext>
            </p:extLst>
          </p:nvPr>
        </p:nvGraphicFramePr>
        <p:xfrm>
          <a:off x="3562350" y="5762625"/>
          <a:ext cx="3233738" cy="2743200"/>
        </p:xfrm>
        <a:graphic>
          <a:graphicData uri="http://schemas.openxmlformats.org/presentationml/2006/ole">
            <mc:AlternateContent xmlns:mc="http://schemas.openxmlformats.org/markup-compatibility/2006">
              <mc:Choice xmlns:v="urn:schemas-microsoft-com:vml" Requires="v">
                <p:oleObj spid="_x0000_s135559" name="Worksheet" r:id="rId5" imgW="4572000" imgH="2743200" progId="Excel.Sheet.12">
                  <p:link updateAutomatic="1"/>
                </p:oleObj>
              </mc:Choice>
              <mc:Fallback>
                <p:oleObj name="Worksheet" r:id="rId5" imgW="4572000" imgH="2743200" progId="Excel.Sheet.12">
                  <p:link updateAutomatic="1"/>
                  <p:pic>
                    <p:nvPicPr>
                      <p:cNvPr id="0" name=""/>
                      <p:cNvPicPr/>
                      <p:nvPr/>
                    </p:nvPicPr>
                    <p:blipFill>
                      <a:blip r:embed="rId6"/>
                      <a:stretch>
                        <a:fillRect/>
                      </a:stretch>
                    </p:blipFill>
                    <p:spPr>
                      <a:xfrm>
                        <a:off x="3562350" y="5762625"/>
                        <a:ext cx="3233738" cy="27432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214493254"/>
              </p:ext>
            </p:extLst>
          </p:nvPr>
        </p:nvGraphicFramePr>
        <p:xfrm>
          <a:off x="177800" y="5762625"/>
          <a:ext cx="3154363" cy="2743200"/>
        </p:xfrm>
        <a:graphic>
          <a:graphicData uri="http://schemas.openxmlformats.org/presentationml/2006/ole">
            <mc:AlternateContent xmlns:mc="http://schemas.openxmlformats.org/markup-compatibility/2006">
              <mc:Choice xmlns:v="urn:schemas-microsoft-com:vml" Requires="v">
                <p:oleObj spid="_x0000_s135560" name="Worksheet" r:id="rId7" imgW="4572000" imgH="2743200" progId="Excel.Sheet.12">
                  <p:link updateAutomatic="1"/>
                </p:oleObj>
              </mc:Choice>
              <mc:Fallback>
                <p:oleObj name="Worksheet" r:id="rId7" imgW="4572000" imgH="2743200" progId="Excel.Sheet.12">
                  <p:link updateAutomatic="1"/>
                  <p:pic>
                    <p:nvPicPr>
                      <p:cNvPr id="0" name=""/>
                      <p:cNvPicPr/>
                      <p:nvPr/>
                    </p:nvPicPr>
                    <p:blipFill>
                      <a:blip r:embed="rId8"/>
                      <a:stretch>
                        <a:fillRect/>
                      </a:stretch>
                    </p:blipFill>
                    <p:spPr>
                      <a:xfrm>
                        <a:off x="177800" y="5762625"/>
                        <a:ext cx="3154363" cy="27432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013270470"/>
              </p:ext>
            </p:extLst>
          </p:nvPr>
        </p:nvGraphicFramePr>
        <p:xfrm>
          <a:off x="500063" y="1258474"/>
          <a:ext cx="4410075" cy="3067050"/>
        </p:xfrm>
        <a:graphic>
          <a:graphicData uri="http://schemas.openxmlformats.org/presentationml/2006/ole">
            <mc:AlternateContent xmlns:mc="http://schemas.openxmlformats.org/markup-compatibility/2006">
              <mc:Choice xmlns:v="urn:schemas-microsoft-com:vml" Requires="v">
                <p:oleObj spid="_x0000_s135561" name="Worksheet" r:id="rId9" imgW="4410038" imgH="3066984" progId="Excel.Sheet.12">
                  <p:link updateAutomatic="1"/>
                </p:oleObj>
              </mc:Choice>
              <mc:Fallback>
                <p:oleObj name="Worksheet" r:id="rId9" imgW="4410038" imgH="3066984" progId="Excel.Sheet.12">
                  <p:link updateAutomatic="1"/>
                  <p:pic>
                    <p:nvPicPr>
                      <p:cNvPr id="0" name=""/>
                      <p:cNvPicPr/>
                      <p:nvPr/>
                    </p:nvPicPr>
                    <p:blipFill>
                      <a:blip r:embed="rId10"/>
                      <a:stretch>
                        <a:fillRect/>
                      </a:stretch>
                    </p:blipFill>
                    <p:spPr>
                      <a:xfrm>
                        <a:off x="500063" y="1258474"/>
                        <a:ext cx="4410075" cy="3067050"/>
                      </a:xfrm>
                      <a:prstGeom prst="rect">
                        <a:avLst/>
                      </a:prstGeom>
                    </p:spPr>
                  </p:pic>
                </p:oleObj>
              </mc:Fallback>
            </mc:AlternateContent>
          </a:graphicData>
        </a:graphic>
      </p:graphicFrame>
    </p:spTree>
    <p:extLst>
      <p:ext uri="{BB962C8B-B14F-4D97-AF65-F5344CB8AC3E}">
        <p14:creationId xmlns:p14="http://schemas.microsoft.com/office/powerpoint/2010/main" val="966187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465903" y="838200"/>
            <a:ext cx="1338828"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الأول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4</a:t>
            </a:fld>
            <a:endParaRPr lang="en-US" dirty="0"/>
          </a:p>
        </p:txBody>
      </p:sp>
      <p:sp>
        <p:nvSpPr>
          <p:cNvPr id="16" name="Rectangle 15"/>
          <p:cNvSpPr/>
          <p:nvPr/>
        </p:nvSpPr>
        <p:spPr>
          <a:xfrm>
            <a:off x="4101736" y="5281916"/>
            <a:ext cx="2575287" cy="3060895"/>
          </a:xfrm>
          <a:prstGeom prst="rect">
            <a:avLst/>
          </a:prstGeom>
          <a:solidFill>
            <a:schemeClr val="bg1">
              <a:lumMod val="95000"/>
            </a:schemeClr>
          </a:solidFill>
          <a:ln w="15875" cap="flat" cmpd="sng" algn="ctr">
            <a:noFill/>
            <a:prstDash val="sysDash"/>
          </a:ln>
          <a:effectLst/>
        </p:spPr>
        <p:txBody>
          <a:bodyPr numCol="1" rtlCol="0" anchor="ctr"/>
          <a:lstStyle/>
          <a:p>
            <a:pPr marL="0" lvl="2" algn="justLow" rtl="1">
              <a:buClr>
                <a:prstClr val="black"/>
              </a:buClr>
              <a:defRPr/>
            </a:pPr>
            <a:endParaRPr lang="ar-SA"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smtClean="0"/>
              <a:t>تصدر سهم</a:t>
            </a:r>
            <a:r>
              <a:rPr lang="ar-KW" sz="1000" dirty="0" smtClean="0"/>
              <a:t> </a:t>
            </a:r>
            <a:r>
              <a:rPr lang="ar-SA" sz="1000" dirty="0" smtClean="0"/>
              <a:t>بيت التمويل الكويتي قائمة </a:t>
            </a:r>
            <a:r>
              <a:rPr lang="ar-SA" sz="1000" dirty="0"/>
              <a:t>الأسهم الأعلى تداولا من حيث قيمة </a:t>
            </a:r>
            <a:r>
              <a:rPr lang="ar-SA" sz="1000" dirty="0" smtClean="0"/>
              <a:t>الأسهم </a:t>
            </a:r>
            <a:r>
              <a:rPr lang="ar-SA" sz="1000" dirty="0"/>
              <a:t>المتداولة خلال </a:t>
            </a:r>
            <a:r>
              <a:rPr lang="ar-KW" sz="1000" dirty="0"/>
              <a:t>تداولات الأسبوع </a:t>
            </a:r>
            <a:r>
              <a:rPr lang="ar-SA" sz="1000" dirty="0" smtClean="0"/>
              <a:t>بقيمة </a:t>
            </a:r>
            <a:r>
              <a:rPr lang="ar-SA" sz="1000" dirty="0"/>
              <a:t>تداول بلغت </a:t>
            </a:r>
            <a:r>
              <a:rPr lang="ar-SA" sz="1000" dirty="0" smtClean="0"/>
              <a:t>66</a:t>
            </a:r>
            <a:r>
              <a:rPr lang="ar-KW" sz="1000" dirty="0" smtClean="0"/>
              <a:t> </a:t>
            </a:r>
            <a:r>
              <a:rPr lang="ar-SA" sz="1000" dirty="0" smtClean="0"/>
              <a:t>مليون د.ك</a:t>
            </a:r>
            <a:r>
              <a:rPr lang="ar-KW" sz="1000" dirty="0" smtClean="0"/>
              <a:t>،</a:t>
            </a:r>
            <a:r>
              <a:rPr lang="ar-SA" sz="1000" dirty="0" smtClean="0"/>
              <a:t> </a:t>
            </a:r>
            <a:r>
              <a:rPr lang="ar-SA" sz="1000" dirty="0"/>
              <a:t>لينهي بذلك </a:t>
            </a:r>
            <a:r>
              <a:rPr lang="ar-KW" sz="1000" dirty="0"/>
              <a:t>تداولات الأسبوع </a:t>
            </a:r>
            <a:r>
              <a:rPr lang="ar-SA" sz="1000" dirty="0" smtClean="0"/>
              <a:t>عند سعر 706 فلس مرتفعا بنسبة 6.7%</a:t>
            </a:r>
            <a:r>
              <a:rPr lang="ar-KW" sz="1000" dirty="0" smtClean="0"/>
              <a:t>، </a:t>
            </a:r>
            <a:r>
              <a:rPr lang="ar-SA" sz="1000" dirty="0"/>
              <a:t>وجاء </a:t>
            </a:r>
            <a:r>
              <a:rPr lang="ar-SA" sz="1000" dirty="0" smtClean="0"/>
              <a:t>سهم</a:t>
            </a:r>
            <a:r>
              <a:rPr lang="ar-KW" sz="1000" dirty="0" smtClean="0"/>
              <a:t> </a:t>
            </a:r>
            <a:r>
              <a:rPr lang="ar-SA" sz="1000" dirty="0" smtClean="0"/>
              <a:t> بنك الكويت الوطني بالمركز الثاني </a:t>
            </a:r>
            <a:r>
              <a:rPr lang="ar-SA" sz="1000" dirty="0"/>
              <a:t>بقيمة تداول بلغ</a:t>
            </a:r>
            <a:r>
              <a:rPr lang="ar-KW" sz="1000" dirty="0"/>
              <a:t>ت</a:t>
            </a:r>
            <a:r>
              <a:rPr lang="ar-SA" sz="1000" dirty="0"/>
              <a:t> </a:t>
            </a:r>
            <a:r>
              <a:rPr lang="ar-SA" sz="1000" dirty="0" smtClean="0"/>
              <a:t>40.2</a:t>
            </a:r>
            <a:r>
              <a:rPr lang="ar-KW" sz="1000" dirty="0" smtClean="0"/>
              <a:t> </a:t>
            </a:r>
            <a:r>
              <a:rPr lang="ar-SA" sz="1000" dirty="0"/>
              <a:t>مليون د.ك لينهي بذلك </a:t>
            </a:r>
            <a:r>
              <a:rPr lang="ar-KW" sz="1000" dirty="0"/>
              <a:t>تداولات الأسبوع </a:t>
            </a:r>
            <a:r>
              <a:rPr lang="ar-SA" sz="1000" dirty="0" smtClean="0"/>
              <a:t>عند </a:t>
            </a:r>
            <a:r>
              <a:rPr lang="ar-SA" sz="1000" dirty="0"/>
              <a:t>سعر </a:t>
            </a:r>
            <a:r>
              <a:rPr lang="ar-SA" sz="1000" dirty="0" smtClean="0"/>
              <a:t>904 فلس مرتفعا بنسبة 3.9%، </a:t>
            </a:r>
            <a:r>
              <a:rPr lang="ar-KW" sz="1000" dirty="0" smtClean="0"/>
              <a:t>ثم </a:t>
            </a:r>
            <a:r>
              <a:rPr lang="ar-SA" sz="1000" dirty="0"/>
              <a:t>جاء </a:t>
            </a:r>
            <a:r>
              <a:rPr lang="ar-SA" sz="1000" dirty="0" smtClean="0"/>
              <a:t>سهم</a:t>
            </a:r>
            <a:r>
              <a:rPr lang="ar-KW" sz="1000" dirty="0" smtClean="0"/>
              <a:t> </a:t>
            </a:r>
            <a:r>
              <a:rPr lang="ar-SA" sz="1000" dirty="0" smtClean="0"/>
              <a:t>شركة الإتصالات المتنقلة </a:t>
            </a:r>
            <a:r>
              <a:rPr lang="ar-SA" sz="1000" dirty="0"/>
              <a:t>بالمركز </a:t>
            </a:r>
            <a:r>
              <a:rPr lang="ar-KW" sz="1000" dirty="0"/>
              <a:t>الثالث</a:t>
            </a:r>
            <a:r>
              <a:rPr lang="ar-SA" sz="1000" dirty="0"/>
              <a:t> بقيمة تداول </a:t>
            </a:r>
            <a:r>
              <a:rPr lang="ar-SA" sz="1000" dirty="0" smtClean="0"/>
              <a:t>بلغت 24.8 مليون </a:t>
            </a:r>
            <a:r>
              <a:rPr lang="ar-SA" sz="1000" dirty="0"/>
              <a:t>د.ك لينهي بذلك </a:t>
            </a:r>
            <a:r>
              <a:rPr lang="ar-KW" sz="1000" dirty="0"/>
              <a:t>تداولات الأسبوع </a:t>
            </a:r>
            <a:r>
              <a:rPr lang="ar-SA" sz="1000" dirty="0" smtClean="0"/>
              <a:t>عند </a:t>
            </a:r>
            <a:r>
              <a:rPr lang="ar-SA" sz="1000" dirty="0"/>
              <a:t>سعر </a:t>
            </a:r>
            <a:r>
              <a:rPr lang="ar-SA" sz="1000" dirty="0" smtClean="0"/>
              <a:t>614 فلس</a:t>
            </a:r>
            <a:r>
              <a:rPr lang="ar-SA" sz="1000" dirty="0"/>
              <a:t> </a:t>
            </a:r>
            <a:r>
              <a:rPr lang="ar-SA" sz="1000" dirty="0" smtClean="0"/>
              <a:t>مرتفعا بنسبة 7%.</a:t>
            </a:r>
            <a:endParaRPr lang="ar-KW" sz="1000" dirty="0"/>
          </a:p>
          <a:p>
            <a:pPr marL="0" lvl="2" algn="justLow" rtl="1">
              <a:buClr>
                <a:prstClr val="black"/>
              </a:buClr>
              <a:defRPr/>
            </a:pPr>
            <a:endParaRPr lang="ar-KW" sz="1000" dirty="0"/>
          </a:p>
          <a:p>
            <a:pPr marL="171450" lvl="2" indent="-171450" algn="justLow" rtl="1">
              <a:buClr>
                <a:prstClr val="black"/>
              </a:buClr>
              <a:buFont typeface="Arial" panose="020B0604020202020204" pitchFamily="34" charset="0"/>
              <a:buChar char="•"/>
              <a:defRPr/>
            </a:pPr>
            <a:endParaRPr lang="en-US"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a:t>احتل</a:t>
            </a:r>
            <a:r>
              <a:rPr lang="ar-KW" sz="1000" dirty="0"/>
              <a:t> بنك الكويت الوطني المرتبة الأولى من حيث القيمة الرأسمالية بقيمة </a:t>
            </a:r>
            <a:r>
              <a:rPr lang="ar-SA" sz="1000" dirty="0" smtClean="0"/>
              <a:t>6,192</a:t>
            </a:r>
            <a:r>
              <a:rPr lang="ar-KW" sz="1000" dirty="0" smtClean="0"/>
              <a:t> </a:t>
            </a:r>
            <a:r>
              <a:rPr lang="ar-KW" sz="1000" dirty="0"/>
              <a:t>مليون </a:t>
            </a:r>
            <a:r>
              <a:rPr lang="ar-KW" sz="1000" dirty="0" smtClean="0"/>
              <a:t>د.ك</a:t>
            </a:r>
            <a:r>
              <a:rPr lang="ar-SA" sz="1000" dirty="0" smtClean="0"/>
              <a:t>،</a:t>
            </a:r>
            <a:r>
              <a:rPr lang="ar-KW" sz="1000" dirty="0" smtClean="0"/>
              <a:t> </a:t>
            </a:r>
            <a:r>
              <a:rPr lang="ar-KW" sz="1000" dirty="0"/>
              <a:t>ثم حل بيت التمويل الكويتي بالمرتبة الثانية بقيمة رأسمالية بلغت </a:t>
            </a:r>
            <a:r>
              <a:rPr lang="ar-SA" sz="1000" dirty="0" smtClean="0"/>
              <a:t>5,417</a:t>
            </a:r>
            <a:r>
              <a:rPr lang="ar-KW" sz="1000" dirty="0" smtClean="0"/>
              <a:t> </a:t>
            </a:r>
            <a:r>
              <a:rPr lang="ar-KW" sz="1000" dirty="0"/>
              <a:t>مليون </a:t>
            </a:r>
            <a:r>
              <a:rPr lang="ar-KW" sz="1000" dirty="0" smtClean="0"/>
              <a:t>د.ك</a:t>
            </a:r>
            <a:r>
              <a:rPr lang="ar-SA" sz="1000" dirty="0" smtClean="0"/>
              <a:t>،</a:t>
            </a:r>
            <a:r>
              <a:rPr lang="ar-KW" sz="1000" dirty="0" smtClean="0"/>
              <a:t> </a:t>
            </a:r>
            <a:r>
              <a:rPr lang="ar-KW" sz="1000" dirty="0"/>
              <a:t>ثم </a:t>
            </a:r>
            <a:r>
              <a:rPr lang="ar-SA" sz="1000" dirty="0" smtClean="0"/>
              <a:t>شركة الإتصالات المتنقلة </a:t>
            </a:r>
            <a:r>
              <a:rPr lang="ar-KW" sz="1000" dirty="0" smtClean="0"/>
              <a:t>بالمرتبة </a:t>
            </a:r>
            <a:r>
              <a:rPr lang="ar-KW" sz="1000" dirty="0"/>
              <a:t>الثالثة بقيمة رأسمالية بلغت </a:t>
            </a:r>
            <a:r>
              <a:rPr lang="ar-SA" sz="1000" dirty="0" smtClean="0"/>
              <a:t>2,656</a:t>
            </a:r>
            <a:r>
              <a:rPr lang="ar-KW" sz="1000" dirty="0" smtClean="0"/>
              <a:t> </a:t>
            </a:r>
            <a:r>
              <a:rPr lang="ar-KW" sz="1000" dirty="0"/>
              <a:t>مليون د.ك </a:t>
            </a:r>
          </a:p>
        </p:txBody>
      </p:sp>
      <p:sp>
        <p:nvSpPr>
          <p:cNvPr id="17" name="TextBox 16"/>
          <p:cNvSpPr txBox="1"/>
          <p:nvPr/>
        </p:nvSpPr>
        <p:spPr>
          <a:xfrm>
            <a:off x="114301" y="5277666"/>
            <a:ext cx="3886199"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الأول</a:t>
            </a:r>
            <a:endParaRPr lang="en-US" sz="1200" b="1" dirty="0" smtClean="0">
              <a:solidFill>
                <a:schemeClr val="bg1"/>
              </a:solidFill>
              <a:cs typeface="+mj-cs"/>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3706565933"/>
              </p:ext>
            </p:extLst>
          </p:nvPr>
        </p:nvGraphicFramePr>
        <p:xfrm>
          <a:off x="110761" y="1138798"/>
          <a:ext cx="6686550" cy="4029075"/>
        </p:xfrm>
        <a:graphic>
          <a:graphicData uri="http://schemas.openxmlformats.org/presentationml/2006/ole">
            <mc:AlternateContent xmlns:mc="http://schemas.openxmlformats.org/markup-compatibility/2006">
              <mc:Choice xmlns:v="urn:schemas-microsoft-com:vml" Requires="v">
                <p:oleObj spid="_x0000_s136220" name="Worksheet" r:id="rId5" imgW="6686475" imgH="4029075" progId="Excel.Sheet.12">
                  <p:link updateAutomatic="1"/>
                </p:oleObj>
              </mc:Choice>
              <mc:Fallback>
                <p:oleObj name="Worksheet" r:id="rId5" imgW="6686475" imgH="4029075" progId="Excel.Sheet.12">
                  <p:link updateAutomatic="1"/>
                  <p:pic>
                    <p:nvPicPr>
                      <p:cNvPr id="0" name=""/>
                      <p:cNvPicPr/>
                      <p:nvPr/>
                    </p:nvPicPr>
                    <p:blipFill>
                      <a:blip r:embed="rId6"/>
                      <a:stretch>
                        <a:fillRect/>
                      </a:stretch>
                    </p:blipFill>
                    <p:spPr>
                      <a:xfrm>
                        <a:off x="110761" y="1138798"/>
                        <a:ext cx="6686550" cy="40290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019587377"/>
              </p:ext>
            </p:extLst>
          </p:nvPr>
        </p:nvGraphicFramePr>
        <p:xfrm>
          <a:off x="152400" y="5462332"/>
          <a:ext cx="3848100" cy="2905125"/>
        </p:xfrm>
        <a:graphic>
          <a:graphicData uri="http://schemas.openxmlformats.org/presentationml/2006/ole">
            <mc:AlternateContent xmlns:mc="http://schemas.openxmlformats.org/markup-compatibility/2006">
              <mc:Choice xmlns:v="urn:schemas-microsoft-com:vml" Requires="v">
                <p:oleObj spid="_x0000_s136221" name="Worksheet" r:id="rId7" imgW="4324275" imgH="2905092" progId="Excel.Sheet.12">
                  <p:link updateAutomatic="1"/>
                </p:oleObj>
              </mc:Choice>
              <mc:Fallback>
                <p:oleObj name="Worksheet" r:id="rId7" imgW="4324275" imgH="2905092" progId="Excel.Sheet.12">
                  <p:link updateAutomatic="1"/>
                  <p:pic>
                    <p:nvPicPr>
                      <p:cNvPr id="0" name=""/>
                      <p:cNvPicPr/>
                      <p:nvPr/>
                    </p:nvPicPr>
                    <p:blipFill>
                      <a:blip r:embed="rId8"/>
                      <a:stretch>
                        <a:fillRect/>
                      </a:stretch>
                    </p:blipFill>
                    <p:spPr>
                      <a:xfrm>
                        <a:off x="152400" y="5462332"/>
                        <a:ext cx="3848100" cy="2905125"/>
                      </a:xfrm>
                      <a:prstGeom prst="rect">
                        <a:avLst/>
                      </a:prstGeom>
                    </p:spPr>
                  </p:pic>
                </p:oleObj>
              </mc:Fallback>
            </mc:AlternateContent>
          </a:graphicData>
        </a:graphic>
      </p:graphicFrame>
    </p:spTree>
    <p:extLst>
      <p:ext uri="{BB962C8B-B14F-4D97-AF65-F5344CB8AC3E}">
        <p14:creationId xmlns:p14="http://schemas.microsoft.com/office/powerpoint/2010/main" val="2663803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5</a:t>
            </a:fld>
            <a:endParaRPr lang="en-US" dirty="0"/>
          </a:p>
        </p:txBody>
      </p:sp>
      <p:sp>
        <p:nvSpPr>
          <p:cNvPr id="11" name="TextBox 10"/>
          <p:cNvSpPr txBox="1"/>
          <p:nvPr/>
        </p:nvSpPr>
        <p:spPr>
          <a:xfrm>
            <a:off x="152400" y="4284345"/>
            <a:ext cx="3848100"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الرئيسي</a:t>
            </a:r>
            <a:endParaRPr lang="en-US" sz="1200" b="1" dirty="0" smtClean="0">
              <a:solidFill>
                <a:schemeClr val="bg1"/>
              </a:solidFill>
              <a:cs typeface="+mj-cs"/>
            </a:endParaRPr>
          </a:p>
        </p:txBody>
      </p:sp>
      <p:sp>
        <p:nvSpPr>
          <p:cNvPr id="13" name="Rectangle 12"/>
          <p:cNvSpPr/>
          <p:nvPr/>
        </p:nvSpPr>
        <p:spPr>
          <a:xfrm>
            <a:off x="4182386" y="4284345"/>
            <a:ext cx="2561314" cy="3173978"/>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endParaRPr lang="ar-SA" sz="1000" dirty="0"/>
          </a:p>
          <a:p>
            <a:pPr marL="171450" lvl="2" indent="-171450" algn="justLow" rtl="1">
              <a:buClr>
                <a:prstClr val="black"/>
              </a:buClr>
              <a:buFont typeface="Arial" panose="020B0604020202020204" pitchFamily="34" charset="0"/>
              <a:buChar char="•"/>
              <a:defRPr/>
            </a:pPr>
            <a:endParaRPr lang="ar-SA"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a:t>
            </a:r>
            <a:r>
              <a:rPr lang="ar-SA" sz="1000" dirty="0"/>
              <a:t>الرئيسي</a:t>
            </a:r>
            <a:r>
              <a:rPr lang="ar-KW" sz="1000" dirty="0"/>
              <a:t> </a:t>
            </a:r>
            <a:r>
              <a:rPr lang="ar-SA" sz="1000" dirty="0" smtClean="0"/>
              <a:t>تصدر سهم </a:t>
            </a:r>
            <a:r>
              <a:rPr lang="ar-SA" sz="1000" dirty="0"/>
              <a:t>أعيان للإجارة والإستثمار قائمة الأسهم الأعلى تداولا من حيث </a:t>
            </a:r>
            <a:r>
              <a:rPr lang="ar-SA" sz="1000" dirty="0" smtClean="0"/>
              <a:t>القيمة خلال </a:t>
            </a:r>
            <a:r>
              <a:rPr lang="ar-KW" sz="1000" dirty="0"/>
              <a:t>تداولات الأسبوع </a:t>
            </a:r>
            <a:r>
              <a:rPr lang="ar-SA" sz="1000" dirty="0" smtClean="0"/>
              <a:t>بقيمة </a:t>
            </a:r>
            <a:r>
              <a:rPr lang="ar-SA" sz="1000" dirty="0"/>
              <a:t>تداول </a:t>
            </a:r>
            <a:r>
              <a:rPr lang="ar-SA" sz="1000" dirty="0" smtClean="0"/>
              <a:t>بلغت 11.8 مليون د.ك </a:t>
            </a:r>
            <a:r>
              <a:rPr lang="ar-SA" sz="1000" dirty="0"/>
              <a:t>لينهي بذلك </a:t>
            </a:r>
            <a:r>
              <a:rPr lang="ar-KW" sz="1000" dirty="0"/>
              <a:t>تداولات الأسبوع </a:t>
            </a:r>
            <a:r>
              <a:rPr lang="ar-SA" sz="1000" dirty="0" smtClean="0"/>
              <a:t>عند </a:t>
            </a:r>
            <a:r>
              <a:rPr lang="ar-SA" sz="1000" dirty="0"/>
              <a:t>سعر</a:t>
            </a:r>
            <a:r>
              <a:rPr lang="ar-KW" sz="1000" dirty="0"/>
              <a:t> </a:t>
            </a:r>
            <a:r>
              <a:rPr lang="ar-SA" sz="1000" dirty="0" smtClean="0"/>
              <a:t>91.5</a:t>
            </a:r>
            <a:r>
              <a:rPr lang="ar-KW" sz="1000" dirty="0" smtClean="0"/>
              <a:t> </a:t>
            </a:r>
            <a:r>
              <a:rPr lang="ar-SA" sz="1000" dirty="0" smtClean="0"/>
              <a:t>فلس مرتفعا بنسبة 4.5%</a:t>
            </a:r>
            <a:r>
              <a:rPr lang="ar-KW" sz="1000" dirty="0" smtClean="0"/>
              <a:t>، </a:t>
            </a:r>
            <a:r>
              <a:rPr lang="ar-SA" sz="1000" dirty="0" smtClean="0"/>
              <a:t>وجاء سهم شركة مجموعة أرزان المالية للتمويل والإستثمار بالمركز الثاني </a:t>
            </a:r>
            <a:r>
              <a:rPr lang="ar-SA" sz="1000" dirty="0"/>
              <a:t>بقيمة تداول بلغت </a:t>
            </a:r>
            <a:r>
              <a:rPr lang="ar-SA" sz="1000" dirty="0" smtClean="0"/>
              <a:t>9 </a:t>
            </a:r>
            <a:r>
              <a:rPr lang="ar-SA" sz="1000" dirty="0"/>
              <a:t>مليون د.ك</a:t>
            </a:r>
            <a:r>
              <a:rPr lang="ar-KW" sz="1000" dirty="0"/>
              <a:t> </a:t>
            </a:r>
            <a:r>
              <a:rPr lang="ar-SA" sz="1000" dirty="0"/>
              <a:t>لينهي بذلك </a:t>
            </a:r>
            <a:r>
              <a:rPr lang="ar-KW" sz="1000" dirty="0"/>
              <a:t>تداولات الأسبوع </a:t>
            </a:r>
            <a:r>
              <a:rPr lang="ar-SA" sz="1000" dirty="0"/>
              <a:t>عند سعر </a:t>
            </a:r>
            <a:r>
              <a:rPr lang="ar-SA" sz="1000" dirty="0" smtClean="0"/>
              <a:t>59.3 </a:t>
            </a:r>
            <a:r>
              <a:rPr lang="ar-SA" sz="1000" dirty="0"/>
              <a:t>فلس </a:t>
            </a:r>
            <a:r>
              <a:rPr lang="ar-SA" sz="1000" dirty="0" smtClean="0"/>
              <a:t>مرتفعا </a:t>
            </a:r>
            <a:r>
              <a:rPr lang="ar-SA" sz="1000" dirty="0"/>
              <a:t>بنسبة </a:t>
            </a:r>
            <a:r>
              <a:rPr lang="ar-SA" sz="1000" dirty="0" smtClean="0"/>
              <a:t>5.5%، ثم جاء </a:t>
            </a:r>
            <a:r>
              <a:rPr lang="ar-SA" sz="1000" dirty="0"/>
              <a:t>سهم</a:t>
            </a:r>
            <a:r>
              <a:rPr lang="ar-KW" sz="1000" dirty="0"/>
              <a:t> </a:t>
            </a:r>
            <a:r>
              <a:rPr lang="ar-SA" sz="1000" dirty="0" smtClean="0"/>
              <a:t>الشركة الأولى للإستثمار بالمركز الثالث </a:t>
            </a:r>
            <a:r>
              <a:rPr lang="ar-SA" sz="1000" dirty="0"/>
              <a:t>بقيمة تداول بلغ</a:t>
            </a:r>
            <a:r>
              <a:rPr lang="ar-KW" sz="1000" dirty="0"/>
              <a:t>ت</a:t>
            </a:r>
            <a:r>
              <a:rPr lang="ar-SA" sz="1000" dirty="0"/>
              <a:t> </a:t>
            </a:r>
            <a:r>
              <a:rPr lang="ar-SA" sz="1000" dirty="0" smtClean="0"/>
              <a:t>4.3 مليون د.ك</a:t>
            </a:r>
            <a:r>
              <a:rPr lang="ar-KW" sz="1000" dirty="0" smtClean="0"/>
              <a:t> </a:t>
            </a:r>
            <a:r>
              <a:rPr lang="ar-SA" sz="1000" dirty="0"/>
              <a:t>لينهي بذلك </a:t>
            </a:r>
            <a:r>
              <a:rPr lang="ar-KW" sz="1000" dirty="0"/>
              <a:t>تداولات الأسبوع </a:t>
            </a:r>
            <a:r>
              <a:rPr lang="ar-SA" sz="1000" dirty="0" smtClean="0"/>
              <a:t>عند </a:t>
            </a:r>
            <a:r>
              <a:rPr lang="ar-SA" sz="1000" dirty="0"/>
              <a:t>سعر </a:t>
            </a:r>
            <a:r>
              <a:rPr lang="ar-SA" sz="1000" dirty="0" smtClean="0"/>
              <a:t>35.2 </a:t>
            </a:r>
            <a:r>
              <a:rPr lang="ar-SA" sz="1000" dirty="0"/>
              <a:t>فلس </a:t>
            </a:r>
            <a:r>
              <a:rPr lang="ar-SA" sz="1000" dirty="0" smtClean="0"/>
              <a:t>مرتفعا بنسبة 12.7%.</a:t>
            </a:r>
            <a:endParaRPr lang="ar-KW" sz="1000" dirty="0" smtClean="0"/>
          </a:p>
          <a:p>
            <a:pPr marL="171450" lvl="2" indent="-171450" algn="justLow" rtl="1">
              <a:buClr>
                <a:prstClr val="black"/>
              </a:buClr>
              <a:buFont typeface="Arial" panose="020B0604020202020204" pitchFamily="34" charset="0"/>
              <a:buChar char="•"/>
              <a:defRPr/>
            </a:pPr>
            <a:endParaRPr lang="ar-KW"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الرئيسي </a:t>
            </a:r>
            <a:r>
              <a:rPr lang="ar-SA" sz="1000" dirty="0"/>
              <a:t>احتل</a:t>
            </a:r>
            <a:r>
              <a:rPr lang="ar-KW" sz="1000" dirty="0"/>
              <a:t> البنك التجاري </a:t>
            </a:r>
            <a:r>
              <a:rPr lang="ar-SA" sz="1000" dirty="0" smtClean="0"/>
              <a:t>الكويتي </a:t>
            </a:r>
            <a:r>
              <a:rPr lang="ar-KW" sz="1000" dirty="0" smtClean="0"/>
              <a:t>المرتبة </a:t>
            </a:r>
            <a:r>
              <a:rPr lang="ar-KW" sz="1000" dirty="0"/>
              <a:t>الأولى من حيث القيمة الرأسمالية بقيمة </a:t>
            </a:r>
            <a:r>
              <a:rPr lang="ar-SA" sz="1000" dirty="0" smtClean="0"/>
              <a:t>996</a:t>
            </a:r>
            <a:r>
              <a:rPr lang="ar-KW" sz="1000" dirty="0" smtClean="0"/>
              <a:t> </a:t>
            </a:r>
            <a:r>
              <a:rPr lang="ar-KW" sz="1000" dirty="0"/>
              <a:t>مليون د.ك ثم البنك الأهلي </a:t>
            </a:r>
            <a:r>
              <a:rPr lang="ar-KW" sz="1000" dirty="0" smtClean="0"/>
              <a:t>المتحد</a:t>
            </a:r>
            <a:r>
              <a:rPr lang="ar-SA" sz="1000" dirty="0" smtClean="0"/>
              <a:t> الكويتي</a:t>
            </a:r>
            <a:r>
              <a:rPr lang="ar-KW" sz="1000" dirty="0" smtClean="0"/>
              <a:t> </a:t>
            </a:r>
            <a:r>
              <a:rPr lang="ar-KW" sz="1000" dirty="0"/>
              <a:t>بالمرتبة الثانية بقيمة رأسمالية بلغت </a:t>
            </a:r>
            <a:r>
              <a:rPr lang="ar-SA" sz="1000" dirty="0" smtClean="0"/>
              <a:t>628</a:t>
            </a:r>
            <a:r>
              <a:rPr lang="ar-KW" sz="1000" dirty="0" smtClean="0"/>
              <a:t> </a:t>
            </a:r>
            <a:r>
              <a:rPr lang="ar-KW" sz="1000" dirty="0"/>
              <a:t>مليون د.ك ثم </a:t>
            </a:r>
            <a:r>
              <a:rPr lang="ar-SA" sz="1000" dirty="0" smtClean="0"/>
              <a:t>شركة الإتصالات الكويتية </a:t>
            </a:r>
            <a:r>
              <a:rPr lang="ar-KW" sz="1000" dirty="0" smtClean="0"/>
              <a:t>بالمرتبة </a:t>
            </a:r>
            <a:r>
              <a:rPr lang="ar-KW" sz="1000" dirty="0"/>
              <a:t>الثالثة بقيمة رأسمالية بلغت </a:t>
            </a:r>
            <a:r>
              <a:rPr lang="ar-SA" sz="1000" dirty="0" smtClean="0"/>
              <a:t>427</a:t>
            </a:r>
            <a:r>
              <a:rPr lang="ar-KW" sz="1000" dirty="0" smtClean="0"/>
              <a:t> </a:t>
            </a:r>
            <a:r>
              <a:rPr lang="ar-KW" sz="1000" dirty="0"/>
              <a:t>مليون د.ك .</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p:txBody>
      </p:sp>
      <p:graphicFrame>
        <p:nvGraphicFramePr>
          <p:cNvPr id="5" name="Object 4"/>
          <p:cNvGraphicFramePr>
            <a:graphicFrameLocks noChangeAspect="1"/>
          </p:cNvGraphicFramePr>
          <p:nvPr>
            <p:extLst>
              <p:ext uri="{D42A27DB-BD31-4B8C-83A1-F6EECF244321}">
                <p14:modId xmlns:p14="http://schemas.microsoft.com/office/powerpoint/2010/main" val="56045853"/>
              </p:ext>
            </p:extLst>
          </p:nvPr>
        </p:nvGraphicFramePr>
        <p:xfrm>
          <a:off x="114301" y="1150938"/>
          <a:ext cx="6705600" cy="2314575"/>
        </p:xfrm>
        <a:graphic>
          <a:graphicData uri="http://schemas.openxmlformats.org/presentationml/2006/ole">
            <mc:AlternateContent xmlns:mc="http://schemas.openxmlformats.org/markup-compatibility/2006">
              <mc:Choice xmlns:v="urn:schemas-microsoft-com:vml" Requires="v">
                <p:oleObj spid="_x0000_s134499" name="Worksheet" r:id="rId5" imgW="6705600" imgH="2314575" progId="Excel.Sheet.12">
                  <p:link updateAutomatic="1"/>
                </p:oleObj>
              </mc:Choice>
              <mc:Fallback>
                <p:oleObj name="Worksheet" r:id="rId5" imgW="6705600" imgH="2314575" progId="Excel.Sheet.12">
                  <p:link updateAutomatic="1"/>
                  <p:pic>
                    <p:nvPicPr>
                      <p:cNvPr id="0" name=""/>
                      <p:cNvPicPr/>
                      <p:nvPr/>
                    </p:nvPicPr>
                    <p:blipFill>
                      <a:blip r:embed="rId6"/>
                      <a:stretch>
                        <a:fillRect/>
                      </a:stretch>
                    </p:blipFill>
                    <p:spPr>
                      <a:xfrm>
                        <a:off x="114301" y="1150938"/>
                        <a:ext cx="6705600" cy="2314575"/>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914851972"/>
              </p:ext>
            </p:extLst>
          </p:nvPr>
        </p:nvGraphicFramePr>
        <p:xfrm>
          <a:off x="0" y="4630738"/>
          <a:ext cx="4371975" cy="3000375"/>
        </p:xfrm>
        <a:graphic>
          <a:graphicData uri="http://schemas.openxmlformats.org/presentationml/2006/ole">
            <mc:AlternateContent xmlns:mc="http://schemas.openxmlformats.org/markup-compatibility/2006">
              <mc:Choice xmlns:v="urn:schemas-microsoft-com:vml" Requires="v">
                <p:oleObj spid="_x0000_s134500" name="Worksheet" r:id="rId7" imgW="4371788" imgH="3000375" progId="Excel.Sheet.12">
                  <p:link updateAutomatic="1"/>
                </p:oleObj>
              </mc:Choice>
              <mc:Fallback>
                <p:oleObj name="Worksheet" r:id="rId7" imgW="4371788" imgH="3000375" progId="Excel.Sheet.12">
                  <p:link updateAutomatic="1"/>
                  <p:pic>
                    <p:nvPicPr>
                      <p:cNvPr id="0" name=""/>
                      <p:cNvPicPr/>
                      <p:nvPr/>
                    </p:nvPicPr>
                    <p:blipFill>
                      <a:blip r:embed="rId8"/>
                      <a:stretch>
                        <a:fillRect/>
                      </a:stretch>
                    </p:blipFill>
                    <p:spPr>
                      <a:xfrm>
                        <a:off x="0" y="4630738"/>
                        <a:ext cx="4371975" cy="3000375"/>
                      </a:xfrm>
                      <a:prstGeom prst="rect">
                        <a:avLst/>
                      </a:prstGeom>
                    </p:spPr>
                  </p:pic>
                </p:oleObj>
              </mc:Fallback>
            </mc:AlternateContent>
          </a:graphicData>
        </a:graphic>
      </p:graphicFrame>
    </p:spTree>
    <p:extLst>
      <p:ext uri="{BB962C8B-B14F-4D97-AF65-F5344CB8AC3E}">
        <p14:creationId xmlns:p14="http://schemas.microsoft.com/office/powerpoint/2010/main" val="2127186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6</a:t>
            </a:fld>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815496882"/>
              </p:ext>
            </p:extLst>
          </p:nvPr>
        </p:nvGraphicFramePr>
        <p:xfrm>
          <a:off x="166688" y="3568700"/>
          <a:ext cx="6581775" cy="2314575"/>
        </p:xfrm>
        <a:graphic>
          <a:graphicData uri="http://schemas.openxmlformats.org/presentationml/2006/ole">
            <mc:AlternateContent xmlns:mc="http://schemas.openxmlformats.org/markup-compatibility/2006">
              <mc:Choice xmlns:v="urn:schemas-microsoft-com:vml" Requires="v">
                <p:oleObj spid="_x0000_s137230" name="Worksheet" r:id="rId5" imgW="6581887" imgH="2314575" progId="Excel.Sheet.12">
                  <p:link updateAutomatic="1"/>
                </p:oleObj>
              </mc:Choice>
              <mc:Fallback>
                <p:oleObj name="Worksheet" r:id="rId5" imgW="6581887" imgH="2314575" progId="Excel.Sheet.12">
                  <p:link updateAutomatic="1"/>
                  <p:pic>
                    <p:nvPicPr>
                      <p:cNvPr id="0" name=""/>
                      <p:cNvPicPr/>
                      <p:nvPr/>
                    </p:nvPicPr>
                    <p:blipFill>
                      <a:blip r:embed="rId6"/>
                      <a:stretch>
                        <a:fillRect/>
                      </a:stretch>
                    </p:blipFill>
                    <p:spPr>
                      <a:xfrm>
                        <a:off x="166688" y="3568700"/>
                        <a:ext cx="6581775" cy="23145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98638867"/>
              </p:ext>
            </p:extLst>
          </p:nvPr>
        </p:nvGraphicFramePr>
        <p:xfrm>
          <a:off x="188913" y="1101725"/>
          <a:ext cx="6610350" cy="2314575"/>
        </p:xfrm>
        <a:graphic>
          <a:graphicData uri="http://schemas.openxmlformats.org/presentationml/2006/ole">
            <mc:AlternateContent xmlns:mc="http://schemas.openxmlformats.org/markup-compatibility/2006">
              <mc:Choice xmlns:v="urn:schemas-microsoft-com:vml" Requires="v">
                <p:oleObj spid="_x0000_s137231" name="Worksheet" r:id="rId7" imgW="6610275" imgH="2314575" progId="Excel.Sheet.12">
                  <p:link updateAutomatic="1"/>
                </p:oleObj>
              </mc:Choice>
              <mc:Fallback>
                <p:oleObj name="Worksheet" r:id="rId7" imgW="6610275" imgH="2314575" progId="Excel.Sheet.12">
                  <p:link updateAutomatic="1"/>
                  <p:pic>
                    <p:nvPicPr>
                      <p:cNvPr id="0" name=""/>
                      <p:cNvPicPr/>
                      <p:nvPr/>
                    </p:nvPicPr>
                    <p:blipFill>
                      <a:blip r:embed="rId8"/>
                      <a:stretch>
                        <a:fillRect/>
                      </a:stretch>
                    </p:blipFill>
                    <p:spPr>
                      <a:xfrm>
                        <a:off x="188913" y="1101725"/>
                        <a:ext cx="6610350" cy="231457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161848391"/>
              </p:ext>
            </p:extLst>
          </p:nvPr>
        </p:nvGraphicFramePr>
        <p:xfrm>
          <a:off x="123825" y="5994400"/>
          <a:ext cx="6629400" cy="2314575"/>
        </p:xfrm>
        <a:graphic>
          <a:graphicData uri="http://schemas.openxmlformats.org/presentationml/2006/ole">
            <mc:AlternateContent xmlns:mc="http://schemas.openxmlformats.org/markup-compatibility/2006">
              <mc:Choice xmlns:v="urn:schemas-microsoft-com:vml" Requires="v">
                <p:oleObj spid="_x0000_s137232" name="Worksheet" r:id="rId9" imgW="6629400" imgH="2314575" progId="Excel.Sheet.12">
                  <p:link updateAutomatic="1"/>
                </p:oleObj>
              </mc:Choice>
              <mc:Fallback>
                <p:oleObj name="Worksheet" r:id="rId9" imgW="6629400" imgH="2314575" progId="Excel.Sheet.12">
                  <p:link updateAutomatic="1"/>
                  <p:pic>
                    <p:nvPicPr>
                      <p:cNvPr id="0" name=""/>
                      <p:cNvPicPr/>
                      <p:nvPr/>
                    </p:nvPicPr>
                    <p:blipFill>
                      <a:blip r:embed="rId10"/>
                      <a:stretch>
                        <a:fillRect/>
                      </a:stretch>
                    </p:blipFill>
                    <p:spPr>
                      <a:xfrm>
                        <a:off x="123825" y="5994400"/>
                        <a:ext cx="6629400" cy="2314575"/>
                      </a:xfrm>
                      <a:prstGeom prst="rect">
                        <a:avLst/>
                      </a:prstGeom>
                    </p:spPr>
                  </p:pic>
                </p:oleObj>
              </mc:Fallback>
            </mc:AlternateContent>
          </a:graphicData>
        </a:graphic>
      </p:graphicFrame>
    </p:spTree>
    <p:extLst>
      <p:ext uri="{BB962C8B-B14F-4D97-AF65-F5344CB8AC3E}">
        <p14:creationId xmlns:p14="http://schemas.microsoft.com/office/powerpoint/2010/main" val="59028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7"/>
          <p:cNvSpPr txBox="1">
            <a:spLocks/>
          </p:cNvSpPr>
          <p:nvPr/>
        </p:nvSpPr>
        <p:spPr bwMode="gray">
          <a:xfrm>
            <a:off x="3806367" y="8647089"/>
            <a:ext cx="1273633" cy="430968"/>
          </a:xfrm>
          <a:prstGeom prst="rect">
            <a:avLst/>
          </a:prstGeom>
        </p:spPr>
        <p:txBody>
          <a:bodyPr vert="horz" lIns="0" tIns="0" rIns="132923" bIns="0" rtlCol="0">
            <a:noAutofit/>
          </a:bodyPr>
          <a:lstStyle/>
          <a:p>
            <a:pPr algn="r">
              <a:buFont typeface="Arial" pitchFamily="34" charset="0"/>
              <a:buNone/>
              <a:defRPr/>
            </a:pPr>
            <a:r>
              <a:rPr lang="ar-KW" sz="646" b="1" dirty="0" smtClean="0">
                <a:solidFill>
                  <a:schemeClr val="bg1"/>
                </a:solidFill>
                <a:cs typeface="Arial" pitchFamily="34" charset="0"/>
              </a:rPr>
              <a:t>تلفون:6666 2226 965+ </a:t>
            </a:r>
          </a:p>
          <a:p>
            <a:pPr algn="r">
              <a:buFont typeface="Arial" pitchFamily="34" charset="0"/>
              <a:buNone/>
              <a:defRPr/>
            </a:pPr>
            <a:r>
              <a:rPr lang="ar-KW" sz="646" b="1" dirty="0" smtClean="0">
                <a:solidFill>
                  <a:schemeClr val="bg1"/>
                </a:solidFill>
                <a:cs typeface="Arial" pitchFamily="34" charset="0"/>
              </a:rPr>
              <a:t>فاكس:6793 2226 965+</a:t>
            </a:r>
            <a:endParaRPr lang="ar-SA" sz="646" b="1" dirty="0">
              <a:solidFill>
                <a:schemeClr val="bg1"/>
              </a:solidFill>
              <a:cs typeface="Arial" pitchFamily="34" charset="0"/>
            </a:endParaRPr>
          </a:p>
        </p:txBody>
      </p:sp>
      <p:sp>
        <p:nvSpPr>
          <p:cNvPr id="4" name="Text Placeholder 5"/>
          <p:cNvSpPr>
            <a:spLocks noGrp="1"/>
          </p:cNvSpPr>
          <p:nvPr>
            <p:ph type="body" sz="quarter" idx="10"/>
          </p:nvPr>
        </p:nvSpPr>
        <p:spPr>
          <a:xfrm>
            <a:off x="3229593" y="3774373"/>
            <a:ext cx="2991102" cy="3190508"/>
          </a:xfrm>
        </p:spPr>
        <p:txBody>
          <a:bodyPr vert="horz" lIns="0" tIns="0" rIns="0" bIns="0" rtlCol="0" anchor="b">
            <a:noAutofit/>
          </a:bodyPr>
          <a:lstStyle/>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يجب ملاحظة أن هذا التقرير لا يشكل توصيات استثمارية أو ما إذا كان على المستثمرين الاستمرار في استثماراتهم </a:t>
            </a:r>
            <a:r>
              <a:rPr lang="ar-SA" dirty="0" smtClean="0">
                <a:solidFill>
                  <a:schemeClr val="bg1"/>
                </a:solidFill>
                <a:latin typeface="+mj-lt"/>
              </a:rPr>
              <a:t>الخاصة. </a:t>
            </a:r>
            <a:r>
              <a:rPr lang="ar-SA" dirty="0">
                <a:solidFill>
                  <a:schemeClr val="bg1"/>
                </a:solidFill>
                <a:latin typeface="+mj-lt"/>
              </a:rPr>
              <a:t>وقد تم إعداد التقرير فقط للغرض المنصوص عليه و لا ينبغي الاعتماد </a:t>
            </a:r>
            <a:r>
              <a:rPr lang="ar-SA" dirty="0" smtClean="0">
                <a:solidFill>
                  <a:schemeClr val="bg1"/>
                </a:solidFill>
                <a:latin typeface="+mj-lt"/>
              </a:rPr>
              <a:t>عليه </a:t>
            </a:r>
            <a:r>
              <a:rPr lang="ar-SA" dirty="0">
                <a:solidFill>
                  <a:schemeClr val="bg1"/>
                </a:solidFill>
                <a:latin typeface="+mj-lt"/>
              </a:rPr>
              <a:t>لأي غرض آخر.</a:t>
            </a:r>
          </a:p>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وأعد هذا التقرير للتداول العام وتم ارساله لك كعميل، لغرض تقديم المعلومات العامة </a:t>
            </a:r>
            <a:r>
              <a:rPr lang="ar-SA" dirty="0" smtClean="0">
                <a:solidFill>
                  <a:schemeClr val="bg1"/>
                </a:solidFill>
                <a:latin typeface="+mj-lt"/>
              </a:rPr>
              <a:t>فقط. </a:t>
            </a:r>
            <a:r>
              <a:rPr lang="ar-SA" dirty="0">
                <a:solidFill>
                  <a:schemeClr val="bg1"/>
                </a:solidFill>
                <a:latin typeface="+mj-lt"/>
              </a:rPr>
              <a:t>وليس المقصود منه عرض أو تقديم المشورة فيما يتعلق بشراء أو بيع أي ورقة مالية.</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latin typeface="+mj-lt"/>
              </a:rPr>
              <a:t>على الرغم من أن المعلومات في هذا التقرير تم جمعها من </a:t>
            </a:r>
            <a:r>
              <a:rPr lang="ar-KW" dirty="0" smtClean="0">
                <a:solidFill>
                  <a:schemeClr val="bg1"/>
                </a:solidFill>
                <a:latin typeface="+mj-lt"/>
              </a:rPr>
              <a:t>ال</a:t>
            </a:r>
            <a:r>
              <a:rPr lang="ar-SA" dirty="0" smtClean="0">
                <a:solidFill>
                  <a:schemeClr val="bg1"/>
                </a:solidFill>
                <a:latin typeface="+mj-lt"/>
              </a:rPr>
              <a:t>مصادر </a:t>
            </a:r>
            <a:r>
              <a:rPr lang="ar-SA" dirty="0">
                <a:solidFill>
                  <a:schemeClr val="bg1"/>
                </a:solidFill>
                <a:latin typeface="+mj-lt"/>
              </a:rPr>
              <a:t>التي تعتقد الشركة بأنها موثوق بها، </a:t>
            </a:r>
            <a:r>
              <a:rPr lang="ar-SA" dirty="0" smtClean="0">
                <a:solidFill>
                  <a:schemeClr val="bg1"/>
                </a:solidFill>
                <a:latin typeface="+mj-lt"/>
              </a:rPr>
              <a:t>نحن </a:t>
            </a:r>
            <a:r>
              <a:rPr lang="ar-SA" dirty="0">
                <a:solidFill>
                  <a:schemeClr val="bg1"/>
                </a:solidFill>
                <a:latin typeface="+mj-lt"/>
              </a:rPr>
              <a:t>لم نقم بالتحقق منها بشكل مستقل سواء كانت دقيقة </a:t>
            </a:r>
            <a:r>
              <a:rPr lang="ar-SA" dirty="0" smtClean="0">
                <a:solidFill>
                  <a:schemeClr val="bg1"/>
                </a:solidFill>
                <a:latin typeface="+mj-lt"/>
              </a:rPr>
              <a:t>أوغير </a:t>
            </a:r>
            <a:r>
              <a:rPr lang="ar-SA" dirty="0">
                <a:solidFill>
                  <a:schemeClr val="bg1"/>
                </a:solidFill>
                <a:latin typeface="+mj-lt"/>
              </a:rPr>
              <a:t>كاملة. لا توجد مسؤولية على الشركة بسبب أي خسائر ناتجة بصورة مباشرة أو غير مباشرة، من استخدام هذه المعلومات.</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rPr>
              <a:t>شركة الاستثمارات الوطنية</a:t>
            </a:r>
            <a:r>
              <a:rPr lang="ar-KW" dirty="0">
                <a:solidFill>
                  <a:schemeClr val="bg1"/>
                </a:solidFill>
              </a:rPr>
              <a:t>  ش.م.ك.ع.</a:t>
            </a:r>
            <a:endParaRPr lang="ar-SA" dirty="0">
              <a:solidFill>
                <a:schemeClr val="bg1"/>
              </a:solidFill>
            </a:endParaRPr>
          </a:p>
        </p:txBody>
      </p:sp>
      <p:sp>
        <p:nvSpPr>
          <p:cNvPr id="6" name="Text Placeholder 7"/>
          <p:cNvSpPr txBox="1">
            <a:spLocks/>
          </p:cNvSpPr>
          <p:nvPr/>
        </p:nvSpPr>
        <p:spPr bwMode="gray">
          <a:xfrm>
            <a:off x="5080000" y="8647089"/>
            <a:ext cx="1273633" cy="430968"/>
          </a:xfrm>
          <a:prstGeom prst="rect">
            <a:avLst/>
          </a:prstGeom>
        </p:spPr>
        <p:txBody>
          <a:bodyPr vert="horz" lIns="0" tIns="0" rIns="132923" bIns="0" rtlCol="0">
            <a:noAutofit/>
          </a:bodyPr>
          <a:lstStyle/>
          <a:p>
            <a:pPr algn="r">
              <a:buFont typeface="Arial" pitchFamily="34" charset="0"/>
              <a:buNone/>
              <a:defRPr/>
            </a:pPr>
            <a:r>
              <a:rPr lang="ar-SA" sz="646" b="1" dirty="0">
                <a:solidFill>
                  <a:schemeClr val="bg1"/>
                </a:solidFill>
                <a:cs typeface="Arial" pitchFamily="34" charset="0"/>
              </a:rPr>
              <a:t>شركة الاستثمارات الوطنية</a:t>
            </a:r>
          </a:p>
          <a:p>
            <a:pPr algn="r">
              <a:buFont typeface="Arial" pitchFamily="34" charset="0"/>
              <a:buNone/>
              <a:defRPr/>
            </a:pPr>
            <a:r>
              <a:rPr lang="ar-SA" sz="646" b="1" dirty="0">
                <a:solidFill>
                  <a:schemeClr val="bg1"/>
                </a:solidFill>
                <a:cs typeface="Arial" pitchFamily="34" charset="0"/>
              </a:rPr>
              <a:t>شرق, شارع المتنبي</a:t>
            </a:r>
          </a:p>
          <a:p>
            <a:pPr algn="r">
              <a:buFont typeface="Arial" pitchFamily="34" charset="0"/>
              <a:buNone/>
              <a:defRPr/>
            </a:pPr>
            <a:r>
              <a:rPr lang="ar-SA" sz="646" b="1" dirty="0">
                <a:solidFill>
                  <a:schemeClr val="bg1"/>
                </a:solidFill>
                <a:cs typeface="Arial" pitchFamily="34" charset="0"/>
              </a:rPr>
              <a:t>مبنى </a:t>
            </a:r>
            <a:r>
              <a:rPr lang="ar-SA" sz="646" b="1" dirty="0" smtClean="0">
                <a:solidFill>
                  <a:schemeClr val="bg1"/>
                </a:solidFill>
                <a:cs typeface="Arial" pitchFamily="34" charset="0"/>
              </a:rPr>
              <a:t>الخليجية</a:t>
            </a:r>
            <a:endParaRPr lang="en-US" sz="646" b="1" dirty="0" smtClean="0">
              <a:solidFill>
                <a:schemeClr val="bg1"/>
              </a:solidFill>
              <a:cs typeface="Arial" pitchFamily="34" charset="0"/>
            </a:endParaRPr>
          </a:p>
          <a:p>
            <a:pPr algn="r">
              <a:buFont typeface="Arial" pitchFamily="34" charset="0"/>
              <a:buNone/>
              <a:defRPr/>
            </a:pPr>
            <a:r>
              <a:rPr lang="ar-KW" sz="646" b="1" dirty="0" smtClean="0">
                <a:solidFill>
                  <a:schemeClr val="bg1"/>
                </a:solidFill>
                <a:cs typeface="Arial" pitchFamily="34" charset="0"/>
              </a:rPr>
              <a:t>ص. ب. 25667 الصفاة 13117 الكويت </a:t>
            </a:r>
            <a:endParaRPr lang="ar-SA" sz="646" b="1" dirty="0">
              <a:solidFill>
                <a:schemeClr val="bg1"/>
              </a:solidFill>
              <a:cs typeface="Arial"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430390" cy="8983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304480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17073</TotalTime>
  <Words>1388</Words>
  <Application>Microsoft Office PowerPoint</Application>
  <PresentationFormat>On-screen Show (4:3)</PresentationFormat>
  <Paragraphs>77</Paragraphs>
  <Slides>7</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Links</vt:lpstr>
      </vt:variant>
      <vt:variant>
        <vt:i4>11</vt:i4>
      </vt:variant>
      <vt:variant>
        <vt:lpstr>Slide Titles</vt:lpstr>
      </vt:variant>
      <vt:variant>
        <vt:i4>7</vt:i4>
      </vt:variant>
    </vt:vector>
  </HeadingPairs>
  <TitlesOfParts>
    <vt:vector size="24" baseType="lpstr">
      <vt:lpstr>Arial</vt:lpstr>
      <vt:lpstr>Calibri</vt:lpstr>
      <vt:lpstr>Calibri Light</vt:lpstr>
      <vt:lpstr>Times New Roman</vt:lpstr>
      <vt:lpstr>Wingdings</vt:lpstr>
      <vt:lpstr>Office Theme</vt:lpstr>
      <vt:lpstr>file:///\\nicfps\laid$\Researches%20&amp;%20Studies\Work%20Files\Periodic%20Reports\Boursa%20Kuwait\Weekly\2020\Master%20Model%20for%20weekly%20(wealth%20management)v.1%20-%20Copy.xlsx!Indcies%20!R2C2:R7C9</vt:lpstr>
      <vt:lpstr>file:///\\nicfps\laid$\Researches%20&amp;%20Studies\Work%20Files\Periodic%20Reports\Boursa%20Kuwait\Weekly\2020\Master%20Model%20for%20weekly%20(wealth%20management)v.1%20-%20Copy.xlsx!sector%20indices%20%20!%5bMaster%20Model%20for%20weekly%20(wealth%20management)v.1%20-%20Copy.xlsx%5dsector%20indices%20%20%20Chart%201</vt:lpstr>
      <vt:lpstr>file:///\\nicfps\laid$\Researches%20&amp;%20Studies\Work%20Files\Periodic%20Reports\Boursa%20Kuwait\Weekly\2020\Master%20Model%20for%20weekly%20(wealth%20management)v.1%20-%20Copy.xlsx!sector%20indices%20%20!%5bMaster%20Model%20for%20weekly%20(wealth%20management)v.1%20-%20Copy.xlsx%5dsector%20indices%20%20%20Chart%202</vt:lpstr>
      <vt:lpstr>file:///\\nicfps\laid$\Researches%20&amp;%20Studies\Work%20Files\Periodic%20Reports\Boursa%20Kuwait\Weekly\2020\Master%20Model%20for%20weekly%20(wealth%20management)v.1%20-%20Copy.xlsx!sector%20indices%20%20!R2C24:R17C28</vt:lpstr>
      <vt:lpstr>file:///\\nicfps\laid$\Researches%20&amp;%20Studies\Work%20Files\Periodic%20Reports\Boursa%20Kuwait\Weekly\2020\Master%20Model%20for%20weekly%20(wealth%20management)v.1%20-%20Copy.xlsx!Companies%20(P%20Market)!R3C2:R25C9</vt:lpstr>
      <vt:lpstr>file:///\\nicfps\laid$\Researches%20&amp;%20Studies\Work%20Files\Periodic%20Reports\Boursa%20Kuwait\Weekly\2020\Master%20Model%20for%20weekly%20(wealth%20management)v.1%20-%20Copy.xlsx!(P%20Market)%20chart!%5bMaster%20Model%20for%20weekly%20(wealth%20management)v.1%20-%20Copy.xlsx%5d(P%20Market)%20chart%20Chart%202</vt:lpstr>
      <vt:lpstr>file:///\\nicfps\laid$\Researches%20&amp;%20Studies\Work%20Files\Periodic%20Reports\Boursa%20Kuwait\Weekly\2020\Master%20Model%20for%20weekly%20(wealth%20management)v.1%20-%20Copy.xlsx!companies%20(Main%20Market&amp;%20chart)!R3C22:R15C29</vt:lpstr>
      <vt:lpstr>file:///\\nicfps\laid$\Researches%20&amp;%20Studies\Work%20Files\Periodic%20Reports\Boursa%20Kuwait\Weekly\2020\Master%20Model%20for%20weekly%20(wealth%20management)v.1%20-%20Copy.xlsx!companies%20(Main%20Market&amp;%20chart)!%5bMaster%20Model%20for%20weekly%20(wealth%20management)v.1%20-%20Copy.xlsx%5dcompanies%20(Main%20Market&amp;%20chart)%20Chart%201</vt:lpstr>
      <vt:lpstr>file:///\\nicfps\laid$\Researches%20&amp;%20Studies\Work%20Files\Periodic%20Reports\Boursa%20Kuwait\Weekly\2020\Master%20Model%20for%20weekly%20(wealth%20management)v.1%20-%20Copy.xlsx!companies%20(Main%20Market&amp;%20chart)!R3C12:R15C19</vt:lpstr>
      <vt:lpstr>file:///\\nicfps\laid$\Researches%20&amp;%20Studies\Work%20Files\Periodic%20Reports\Boursa%20Kuwait\Weekly\2020\Master%20Model%20for%20weekly%20(wealth%20management)v.1%20-%20Copy.xlsx!companies%20(Main%20Market&amp;%20chart)!R3C2:R15C9</vt:lpstr>
      <vt:lpstr>file:///\\nicfps\laid$\Researches%20&amp;%20Studies\Work%20Files\Periodic%20Reports\Boursa%20Kuwait\Weekly\2020\Master%20Model%20for%20weekly%20(wealth%20management)v.1%20-%20Copy.xlsx!companies%20(Main%20Market&amp;%20chart)!R3C32:R15C39</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شركة الاستثمارات الوطنية  ش.م.ك.</dc:title>
  <dc:creator>Alaa Alatilie</dc:creator>
  <cp:lastModifiedBy>Hossam Ahmed</cp:lastModifiedBy>
  <cp:revision>3519</cp:revision>
  <cp:lastPrinted>2019-01-10T11:21:43Z</cp:lastPrinted>
  <dcterms:created xsi:type="dcterms:W3CDTF">2015-01-14T07:25:06Z</dcterms:created>
  <dcterms:modified xsi:type="dcterms:W3CDTF">2020-10-08T11:49:41Z</dcterms:modified>
</cp:coreProperties>
</file>