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1752"/>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10/8/2020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10/8/2020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2020/10/08</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401" y="2916923"/>
            <a:ext cx="6591300" cy="5836854"/>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مؤشر السوق العام يحقق أفضل أداء أسبوعي منذ </a:t>
            </a: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نهاية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شهر أبريل </a:t>
            </a: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الماضي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 </a:t>
            </a:r>
            <a:r>
              <a:rPr lang="ar-SA" sz="1100" b="1" u="sng" dirty="0" smtClean="0">
                <a:solidFill>
                  <a:srgbClr val="2C2F34"/>
                </a:solidFill>
                <a:latin typeface="Calibri" panose="020F0502020204030204" pitchFamily="34" charset="0"/>
                <a:ea typeface="Calibri" panose="020F0502020204030204" pitchFamily="34" charset="0"/>
                <a:cs typeface="Calibri" panose="020F0502020204030204" pitchFamily="34" charset="0"/>
              </a:rPr>
              <a:t>أداء </a:t>
            </a: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أنهت بورصة الكويت تعاملاتها للأسبوع المنتهي في الثامن من أكتوبر على ارتفاع جماعي في أداء مؤشراتها مقارنة مع اقفال الأسبوع الماضي، حيث ارتفع مؤشر السوق العام بنسبة 5.1%، ومؤشر السوق الأول بنسبة 5.9%، ومؤشر السوق الرئيسي بنسبة 3.1%. كما ارتفع المعدل اليومي لقيمة الأسهم المتداولة بنسبة 6.6% إلى 66.9 مليون د.ك خلال الأسبوع بالمقارنة مع 62.8 مليون د.ك للأسبوع الماضي، في حين تراجع المعدل اليومي لكمية الأسهم المتداولة بنسبة 3.5% إلي 388 مليون سهم بالمقارنة مع 402 مليون سهم للأسبوع الماضي</a:t>
            </a:r>
            <a:r>
              <a:rPr lang="ar-SA" sz="1100" dirty="0" smtClean="0">
                <a:latin typeface="Calibri" panose="020F0502020204030204" pitchFamily="34" charset="0"/>
                <a:ea typeface="Calibri" panose="020F0502020204030204" pitchFamily="34" charset="0"/>
                <a:cs typeface="Calibri" panose="020F0502020204030204" pitchFamily="34" charset="0"/>
              </a:rPr>
              <a:t>.</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شهدت مؤشرات البورصة ارتفاعا ملحوظا خلال جلسات الأسبوع الخمسة، مع عودة الزخم الشرائي على أغلب أسهم السوق الأول بشكل لافت طوال جلسات الأسبوع الخمسة، وذلك بعد الضغوط البيعية الحادة التي تعرضت إليها كافة أسهم البورصة خلال جلسة نهاية الأسبوع الماضي- والتي تزامنت مع اليوم الذي أُعلن فيه لاحقا عن وفاة الأمير الراحل الشيخ صباح جابر الأحمد-، الأمر الذي دفع هذه الأسهم إلى تحقيق مكاسب سوقية كبيرة، وهو ما انعكس بنهاية الأمر على ارتفاع مؤشر السوق العام إلى مستوى قياسي جديد بلغ 5,724.8 نقطة ، وكذلك مؤشر السوق الأول إلى مستوى 6,372.8 نقطة للمرة الأولى منذ أوائل شهر مارس الماضي. يُذكر أن هذه الحالة الإيجابية التي تعيشها البورصة لا تزال مدفوعة باستمرارية الشهية الإستثمارية لدى المتعاملين وزيادة الثقة بالسوق،  ناهيك عن الترقية المرتقبة للبورصة ضمن </a:t>
            </a:r>
            <a:r>
              <a:rPr lang="ar-SA" sz="1100" dirty="0" smtClean="0">
                <a:latin typeface="Calibri" panose="020F0502020204030204" pitchFamily="34" charset="0"/>
                <a:ea typeface="Calibri" panose="020F0502020204030204" pitchFamily="34" charset="0"/>
                <a:cs typeface="Calibri" panose="020F0502020204030204" pitchFamily="34" charset="0"/>
              </a:rPr>
              <a:t>مؤشر</a:t>
            </a:r>
            <a:r>
              <a:rPr lang="en-US" sz="1100" dirty="0" smtClean="0">
                <a:latin typeface="Calibri" panose="020F0502020204030204" pitchFamily="34" charset="0"/>
                <a:ea typeface="Calibri" panose="020F0502020204030204" pitchFamily="34" charset="0"/>
                <a:cs typeface="Calibri" panose="020F0502020204030204" pitchFamily="34" charset="0"/>
              </a:rPr>
              <a:t>MSCI)</a:t>
            </a:r>
            <a:r>
              <a:rPr lang="ar-SA" sz="1100" dirty="0" smtClean="0">
                <a:latin typeface="Calibri" panose="020F0502020204030204" pitchFamily="34" charset="0"/>
                <a:ea typeface="Calibri" panose="020F0502020204030204" pitchFamily="34" charset="0"/>
                <a:cs typeface="Calibri" panose="020F0502020204030204" pitchFamily="34" charset="0"/>
              </a:rPr>
              <a:t>) للأسواق </a:t>
            </a:r>
            <a:r>
              <a:rPr lang="ar-SA" sz="1100" dirty="0">
                <a:latin typeface="Calibri" panose="020F0502020204030204" pitchFamily="34" charset="0"/>
                <a:ea typeface="Calibri" panose="020F0502020204030204" pitchFamily="34" charset="0"/>
                <a:cs typeface="Calibri" panose="020F0502020204030204" pitchFamily="34" charset="0"/>
              </a:rPr>
              <a:t>الناشئة، وهو ما ظهر جليا في ارتفاع المعدل اليومي لقيم تداول السوق إلى أعلى مستوياته منذ بداية العام، الجدير بالذكر أن قيم تداول مؤشر السوق الأول خلال الأسبوع قد استحوذت على نحو 78.6% من اجمالي قيم تداول السوق البالغة 334.5 مليون د.ك، في اشارة إلى توجه المستثمرين نحو هذه الأسهم مرة أخرى بشكل لافت. كما شهدت شريحة واسعة من أسهم السوق الرئيسي زخم شرائي مضاربي ملحوظ، مسجلة هي الأخرى مكاسب سوقية واضحة</a:t>
            </a:r>
            <a:r>
              <a:rPr lang="ar-SA" sz="1100" dirty="0" smtClean="0">
                <a:latin typeface="Calibri" panose="020F0502020204030204" pitchFamily="34" charset="0"/>
                <a:ea typeface="Calibri" panose="020F0502020204030204" pitchFamily="34" charset="0"/>
                <a:cs typeface="Calibri" panose="020F0502020204030204" pitchFamily="34" charset="0"/>
              </a:rPr>
              <a:t>.</a:t>
            </a:r>
            <a:endParaRPr lang="en-US" sz="1100"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050" b="1" u="sng" dirty="0">
                <a:latin typeface="Calibri" panose="020F0502020204030204" pitchFamily="34" charset="0"/>
                <a:ea typeface="Calibri" panose="020F0502020204030204" pitchFamily="34" charset="0"/>
                <a:cs typeface="Calibri" panose="020F0502020204030204" pitchFamily="34" charset="0"/>
              </a:rPr>
              <a:t>أهم أخبار الشركات</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قام بنك الكويت الوطني وبيت التمويل الكويتي بتوقيع اتفاقية تمويل مجمع مع مؤسسة البترول الكويتية بقيمة مليار د.ك، على أن يكون بيتك هو البنك المسئول عن ترتيب الشريحة الإسلامية بقيمة 400 مليون د.ك وتسويقها، يُذكر أن حصة بيتك من هذا التمويل تبلغ نحو 304 مليون د.ك</a:t>
            </a:r>
            <a:r>
              <a:rPr lang="ar-SA" sz="1100" dirty="0" smtClean="0">
                <a:latin typeface="Calibri" panose="020F0502020204030204" pitchFamily="34" charset="0"/>
                <a:ea typeface="Calibri" panose="020F0502020204030204" pitchFamily="34" charset="0"/>
                <a:cs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88" y="2732257"/>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789783021"/>
              </p:ext>
            </p:extLst>
          </p:nvPr>
        </p:nvGraphicFramePr>
        <p:xfrm>
          <a:off x="1722438" y="1196975"/>
          <a:ext cx="4991100" cy="1371600"/>
        </p:xfrm>
        <a:graphic>
          <a:graphicData uri="http://schemas.openxmlformats.org/presentationml/2006/ole">
            <mc:AlternateContent xmlns:mc="http://schemas.openxmlformats.org/markup-compatibility/2006">
              <mc:Choice xmlns:v="urn:schemas-microsoft-com:vml" Requires="v">
                <p:oleObj spid="_x0000_s131545"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22438" y="1196975"/>
                        <a:ext cx="4991100" cy="1371600"/>
                      </a:xfrm>
                      <a:prstGeom prst="rect">
                        <a:avLst/>
                      </a:prstGeom>
                    </p:spPr>
                  </p:pic>
                </p:oleObj>
              </mc:Fallback>
            </mc:AlternateContent>
          </a:graphicData>
        </a:graphic>
      </p:graphicFrame>
      <p:sp>
        <p:nvSpPr>
          <p:cNvPr id="11" name="Text Placeholder 14"/>
          <p:cNvSpPr txBox="1">
            <a:spLocks/>
          </p:cNvSpPr>
          <p:nvPr/>
        </p:nvSpPr>
        <p:spPr bwMode="gray">
          <a:xfrm>
            <a:off x="3491571" y="2565400"/>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369382"/>
            <a:ext cx="6542429" cy="7613623"/>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a:t>
            </a:r>
            <a:r>
              <a:rPr lang="ar-SA" sz="1100" b="1" u="sng" dirty="0" smtClean="0">
                <a:latin typeface="Calibri" panose="020F0502020204030204" pitchFamily="34" charset="0"/>
                <a:ea typeface="Calibri" panose="020F0502020204030204" pitchFamily="34" charset="0"/>
                <a:cs typeface="Calibri" panose="020F0502020204030204" pitchFamily="34" charset="0"/>
              </a:rPr>
              <a:t>  أهم أخبار </a:t>
            </a:r>
            <a:r>
              <a:rPr lang="ar-SA" sz="1100" b="1" u="sng" dirty="0">
                <a:latin typeface="Calibri" panose="020F0502020204030204" pitchFamily="34" charset="0"/>
                <a:ea typeface="Calibri" panose="020F0502020204030204" pitchFamily="34" charset="0"/>
                <a:cs typeface="Calibri" panose="020F0502020204030204" pitchFamily="34" charset="0"/>
              </a:rPr>
              <a:t>الشركات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افادت </a:t>
            </a:r>
            <a:r>
              <a:rPr lang="ar-SA" sz="1050" dirty="0">
                <a:latin typeface="Calibri" panose="020F0502020204030204" pitchFamily="34" charset="0"/>
                <a:ea typeface="Calibri" panose="020F0502020204030204" pitchFamily="34" charset="0"/>
                <a:cs typeface="Calibri" panose="020F0502020204030204" pitchFamily="34" charset="0"/>
              </a:rPr>
              <a:t>شركة أعيان للإجارة والإستثمار  إلى التوصل لإتفاقات مع عدد من الدائنين لإجراء التسوية النهائية لسداد مديونيتها، حيث ستتم التسوية من خلال سداد مبلغ نقدي وتحويل عددا من الأسهم في شركة توازن القابضة، هذا وسوف تستمر الشركة بالتواصل مع باقي الدائنين لإجراء التسوية النهائية. يُذكر أن هذه التسوية سوف ينتج عنها تحقيق أرباح بنحو 17 مليون د.ك. يُذكر أن بيت التمويل الكويتي والبنك التجاري الكويتي أطراف في هذه التسوية.</a:t>
            </a:r>
            <a:endParaRPr lang="en-US" sz="105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أفصحت شركة </a:t>
            </a:r>
            <a:r>
              <a:rPr lang="ar-SA" sz="1050" dirty="0">
                <a:latin typeface="Calibri" panose="020F0502020204030204" pitchFamily="34" charset="0"/>
                <a:ea typeface="Calibri" panose="020F0502020204030204" pitchFamily="34" charset="0"/>
                <a:cs typeface="Calibri" panose="020F0502020204030204" pitchFamily="34" charset="0"/>
              </a:rPr>
              <a:t>أجيليتي للمخازن العمومية، بأنها سوف تستثمر نحو 20 مليون د.ك، في مجال التكنولوجيا البديلة من خلال عدد من صناديق شركة </a:t>
            </a:r>
            <a:r>
              <a:rPr lang="en-US" sz="1050" dirty="0">
                <a:latin typeface="Calibri" panose="020F0502020204030204" pitchFamily="34" charset="0"/>
                <a:ea typeface="Calibri" panose="020F0502020204030204" pitchFamily="34" charset="0"/>
                <a:cs typeface="Calibri" panose="020F0502020204030204" pitchFamily="34" charset="0"/>
              </a:rPr>
              <a:t>Colle Capital</a:t>
            </a:r>
            <a:r>
              <a:rPr lang="ar-SA" sz="1050" dirty="0" smtClean="0">
                <a:latin typeface="Calibri" panose="020F0502020204030204" pitchFamily="34" charset="0"/>
                <a:ea typeface="Calibri" panose="020F0502020204030204" pitchFamily="34" charset="0"/>
                <a:cs typeface="Calibri" panose="020F0502020204030204" pitchFamily="34" charset="0"/>
              </a:rPr>
              <a:t>.</a:t>
            </a: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اعلنت مجموعة أرزان المالية للتمويل والإستثمار عن قيامها بسداد جزئي مبكر لقرض لأجل بمبلغ 8.9 مليون د.ك، لصالح أحد البنوك الكويتية، لتصبح مديونيته بعد السداد فقط خمسة مليون د.ك.  </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حصلت شركة كي جي ال لوجستيك على حكم لصالحها ضد هيئة ميناء دمياط من المحكمة الدولية للتحكيم.</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أصدرت هيئة أسواق المال قرارا  بعزل رئيس مجلس ادارة شركة المال للإستثمار  ونائبه وإلزامهم مع عضو سابق في مجلس الإدارة برد مبلغ مليون د.ك.</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وافق مجلس مفوضي هيئة أسواق المال على طلب شركة أبيار للتطوير العقاري بالإنسحاب الإختياري من بورصة الكويت للأوراق المالية، على أن يكون آخر يوم الأثنين الموافق  08/11/2020 آخر يوم تداول لها.</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وافق مجلس مفوضي هيئة أسواق المال على طلب شركة أسمنت الخليج بالإنسحاب الإختياري من بورصة الكويت للأوراق المالية، على أن يكون آخر يوم الأثنين الموافق  14/12/2020 آخر يوم تداول لها.</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أعلنت شركة منشآت العقارية عن عودة التشغيل التدريجي لفندق زمزم بولمان بمكة المكرمة والمدينة المنورة ابتداءً من يوم الأربعاء الموافق 7/10/2020</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050" dirty="0" smtClean="0">
                <a:latin typeface="Calibri" panose="020F0502020204030204" pitchFamily="34" charset="0"/>
                <a:ea typeface="Calibri" panose="020F0502020204030204" pitchFamily="34" charset="0"/>
                <a:cs typeface="Calibri" panose="020F0502020204030204" pitchFamily="34" charset="0"/>
              </a:rPr>
              <a:t>أعلنت شركة مشاعر القابضة بإعادة فتح فندق موفنبيك برج هاجر في مكة المكرمة اعتبارا من مطلع الشهر الجاري. </a:t>
            </a:r>
            <a:endParaRPr lang="en-US" sz="105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smtClean="0">
                <a:latin typeface="Calibri" panose="020F0502020204030204" pitchFamily="34" charset="0"/>
                <a:ea typeface="Calibri" panose="020F0502020204030204" pitchFamily="34" charset="0"/>
                <a:cs typeface="Calibri" panose="020F0502020204030204" pitchFamily="34" charset="0"/>
              </a:rPr>
              <a:t>وفي سياق مختلف ذكرت وكالة «فيتش» للتصنيف الائتماني أن الكويت التي تعتبر من ضمن الدول الأعلى تصنيفاً سيادياً على مستوى منطقة الشرق الأوسط، تواجه تحديات تمويلية، تأتي مدفوعة بعوامل سياسية رغم وضعها القوي من حيث الأصول، لافتة إلى أنها لا ترى إمكانية حدوث مشاكل ائتمانية للدولة تبعا لهذه التحديات.</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smtClean="0">
                <a:latin typeface="Calibri" panose="020F0502020204030204" pitchFamily="34" charset="0"/>
                <a:ea typeface="Calibri" panose="020F0502020204030204" pitchFamily="34" charset="0"/>
                <a:cs typeface="Calibri" panose="020F0502020204030204" pitchFamily="34" charset="0"/>
              </a:rPr>
              <a:t>شهد سعر خام برنت صعودا نسبيا خلال الأسبوع ، حيث استعاد خام برنت مستوى 42 دولار  أمريكي مرة أخرى خلال تداولات الأسبوع، يأتي هذا الصعود مع اقتراب إعصار دلتا من خليج المكسيك، رغم استمرار المخاوف بشأن الطلب و ارتفاع مخزونات النفط الأمريكية للمرة الأولى في أربعة أسابيع بمقدار 500 ألف برميل.</a:t>
            </a:r>
            <a:endParaRPr lang="en-US" sz="1050" dirty="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67306" y="118471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smtClean="0"/>
              <a:t>ا</a:t>
            </a:r>
            <a:r>
              <a:rPr lang="ar-SA" sz="1000" dirty="0"/>
              <a:t>غ</a:t>
            </a:r>
            <a:r>
              <a:rPr lang="ar-KW" sz="1000" dirty="0" smtClean="0"/>
              <a:t>لقت</a:t>
            </a:r>
            <a:r>
              <a:rPr lang="ar-SA" sz="1000" dirty="0" smtClean="0"/>
              <a:t> كافة </a:t>
            </a:r>
            <a:r>
              <a:rPr lang="ar-KW" sz="1000" dirty="0" smtClean="0"/>
              <a:t>مؤشرات</a:t>
            </a:r>
            <a:r>
              <a:rPr lang="ar-SA" sz="1000" dirty="0" smtClean="0"/>
              <a:t> </a:t>
            </a:r>
            <a:r>
              <a:rPr lang="ar-SA" sz="1000" dirty="0"/>
              <a:t>قطاعات السوق </a:t>
            </a:r>
            <a:r>
              <a:rPr lang="ar-KW" sz="1000" dirty="0"/>
              <a:t>على </a:t>
            </a:r>
            <a:r>
              <a:rPr lang="ar-SA" sz="1000" dirty="0" smtClean="0"/>
              <a:t>ارتفاع</a:t>
            </a:r>
            <a:r>
              <a:rPr lang="ar-KW" sz="1000" dirty="0" smtClean="0"/>
              <a:t> </a:t>
            </a:r>
            <a:r>
              <a:rPr lang="ar-SA" sz="1000" dirty="0"/>
              <a:t>خلال </a:t>
            </a:r>
            <a:r>
              <a:rPr lang="ar-KW" sz="1000" dirty="0" smtClean="0"/>
              <a:t>تداولات الأسبوع </a:t>
            </a:r>
            <a:r>
              <a:rPr lang="ar-KW" sz="1000" dirty="0"/>
              <a:t>مقارنة مع </a:t>
            </a:r>
            <a:r>
              <a:rPr lang="ar-KW" sz="1000" dirty="0" smtClean="0"/>
              <a:t>الأسبوع الماضي</a:t>
            </a:r>
            <a:r>
              <a:rPr lang="ar-SA" sz="1000" dirty="0" smtClean="0"/>
              <a:t>، </a:t>
            </a:r>
            <a:r>
              <a:rPr lang="ar-SA" sz="1000" dirty="0"/>
              <a:t>عدا قطاع </a:t>
            </a:r>
            <a:r>
              <a:rPr lang="ar-SA" sz="1000" dirty="0" smtClean="0"/>
              <a:t>التأمين وقطاع السلع الإستهلاكية اللذان تراجعا بنسبة 4.3%،0.4% على التوالي حيث تصدر قطاع</a:t>
            </a:r>
            <a:r>
              <a:rPr lang="ar-KW" sz="1000" dirty="0" smtClean="0"/>
              <a:t> </a:t>
            </a:r>
            <a:r>
              <a:rPr lang="ar-SA" sz="1000" dirty="0" smtClean="0"/>
              <a:t>الصناعة الرابحين بنسبة 6.3%، تلاه قطاع الإتصالات بنسبة 6%.</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57.9</a:t>
            </a:r>
            <a:r>
              <a:rPr lang="ar-KW" sz="1000" dirty="0" smtClean="0"/>
              <a:t>%</a:t>
            </a:r>
            <a:r>
              <a:rPr lang="ar-SA" sz="1000" dirty="0" smtClean="0"/>
              <a:t>، 14.3% 9.7%</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34.6</a:t>
            </a:r>
            <a:r>
              <a:rPr lang="ar-KW" sz="1000" dirty="0" smtClean="0"/>
              <a:t>%</a:t>
            </a:r>
            <a:r>
              <a:rPr lang="ar-SA" sz="1000" dirty="0" smtClean="0"/>
              <a:t>،</a:t>
            </a:r>
            <a:r>
              <a:rPr lang="ar-KW" sz="1000" dirty="0" smtClean="0"/>
              <a:t> </a:t>
            </a:r>
            <a:r>
              <a:rPr lang="ar-SA" sz="1000" dirty="0" smtClean="0"/>
              <a:t>25.8</a:t>
            </a:r>
            <a:r>
              <a:rPr lang="ar-KW" sz="1000" dirty="0" smtClean="0"/>
              <a:t>%و</a:t>
            </a:r>
            <a:r>
              <a:rPr lang="ar-SA" sz="1000" dirty="0" smtClean="0"/>
              <a:t> 15.9%</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4279038652"/>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559"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14493254"/>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560"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13270470"/>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561"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66</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706 فلس مرتفعا بنسبة 6.7%</a:t>
            </a:r>
            <a:r>
              <a:rPr lang="ar-KW" sz="1000" dirty="0" smtClean="0"/>
              <a:t>، </a:t>
            </a:r>
            <a:r>
              <a:rPr lang="ar-SA" sz="1000" dirty="0"/>
              <a:t>وجاء </a:t>
            </a:r>
            <a:r>
              <a:rPr lang="ar-SA" sz="1000" dirty="0" smtClean="0"/>
              <a:t>سهم</a:t>
            </a:r>
            <a:r>
              <a:rPr lang="ar-KW" sz="1000" dirty="0" smtClean="0"/>
              <a:t> </a:t>
            </a:r>
            <a:r>
              <a:rPr lang="ar-SA" sz="1000" dirty="0" smtClean="0"/>
              <a:t> بنك الكويت الوطني بالمركز الثاني </a:t>
            </a:r>
            <a:r>
              <a:rPr lang="ar-SA" sz="1000" dirty="0"/>
              <a:t>بقيمة تداول بلغ</a:t>
            </a:r>
            <a:r>
              <a:rPr lang="ar-KW" sz="1000" dirty="0"/>
              <a:t>ت</a:t>
            </a:r>
            <a:r>
              <a:rPr lang="ar-SA" sz="1000" dirty="0"/>
              <a:t> </a:t>
            </a:r>
            <a:r>
              <a:rPr lang="ar-SA" sz="1000" dirty="0" smtClean="0"/>
              <a:t>40.2</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904 فلس مرتفعا بنسبة 3.9%، </a:t>
            </a:r>
            <a:r>
              <a:rPr lang="ar-KW" sz="1000" dirty="0" smtClean="0"/>
              <a:t>ثم </a:t>
            </a:r>
            <a:r>
              <a:rPr lang="ar-SA" sz="1000" dirty="0"/>
              <a:t>جاء </a:t>
            </a:r>
            <a:r>
              <a:rPr lang="ar-SA" sz="1000" dirty="0" smtClean="0"/>
              <a:t>سهم</a:t>
            </a:r>
            <a:r>
              <a:rPr lang="ar-KW" sz="1000" dirty="0" smtClean="0"/>
              <a:t> </a:t>
            </a:r>
            <a:r>
              <a:rPr lang="ar-SA" sz="1000" dirty="0" smtClean="0"/>
              <a:t>شركة الإتصالات المتنقلة </a:t>
            </a:r>
            <a:r>
              <a:rPr lang="ar-SA" sz="1000" dirty="0"/>
              <a:t>بالمركز </a:t>
            </a:r>
            <a:r>
              <a:rPr lang="ar-KW" sz="1000" dirty="0"/>
              <a:t>الثالث</a:t>
            </a:r>
            <a:r>
              <a:rPr lang="ar-SA" sz="1000" dirty="0"/>
              <a:t> بقيمة تداول </a:t>
            </a:r>
            <a:r>
              <a:rPr lang="ar-SA" sz="1000" dirty="0" smtClean="0"/>
              <a:t>بلغت 24.8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614 فلس</a:t>
            </a:r>
            <a:r>
              <a:rPr lang="ar-SA" sz="1000" dirty="0"/>
              <a:t> </a:t>
            </a:r>
            <a:r>
              <a:rPr lang="ar-SA" sz="1000" dirty="0" smtClean="0"/>
              <a:t>مرتفعا بنسبة 7%.</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6,192</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5,417</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2,656</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706565933"/>
              </p:ext>
            </p:extLst>
          </p:nvPr>
        </p:nvGraphicFramePr>
        <p:xfrm>
          <a:off x="110761" y="1138798"/>
          <a:ext cx="6686550" cy="4029075"/>
        </p:xfrm>
        <a:graphic>
          <a:graphicData uri="http://schemas.openxmlformats.org/presentationml/2006/ole">
            <mc:AlternateContent xmlns:mc="http://schemas.openxmlformats.org/markup-compatibility/2006">
              <mc:Choice xmlns:v="urn:schemas-microsoft-com:vml" Requires="v">
                <p:oleObj spid="_x0000_s136220" name="Worksheet" r:id="rId5" imgW="6686475" imgH="4029075" progId="Excel.Sheet.12">
                  <p:link updateAutomatic="1"/>
                </p:oleObj>
              </mc:Choice>
              <mc:Fallback>
                <p:oleObj name="Worksheet" r:id="rId5" imgW="6686475" imgH="4029075" progId="Excel.Sheet.12">
                  <p:link updateAutomatic="1"/>
                  <p:pic>
                    <p:nvPicPr>
                      <p:cNvPr id="0" name=""/>
                      <p:cNvPicPr/>
                      <p:nvPr/>
                    </p:nvPicPr>
                    <p:blipFill>
                      <a:blip r:embed="rId6"/>
                      <a:stretch>
                        <a:fillRect/>
                      </a:stretch>
                    </p:blipFill>
                    <p:spPr>
                      <a:xfrm>
                        <a:off x="110761" y="1138798"/>
                        <a:ext cx="668655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19587377"/>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221"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a:t>أعيان للإجارة والإستثمار قائمة 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11.8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91.5</a:t>
            </a:r>
            <a:r>
              <a:rPr lang="ar-KW" sz="1000" dirty="0" smtClean="0"/>
              <a:t> </a:t>
            </a:r>
            <a:r>
              <a:rPr lang="ar-SA" sz="1000" dirty="0" smtClean="0"/>
              <a:t>فلس مرتفعا بنسبة 4.5%</a:t>
            </a:r>
            <a:r>
              <a:rPr lang="ar-KW" sz="1000" dirty="0" smtClean="0"/>
              <a:t>، </a:t>
            </a:r>
            <a:r>
              <a:rPr lang="ar-SA" sz="1000" dirty="0" smtClean="0"/>
              <a:t>وجاء سهم شركة مجموعة أرزان المالية للتمويل والإستثمار بالمركز الثاني </a:t>
            </a:r>
            <a:r>
              <a:rPr lang="ar-SA" sz="1000" dirty="0"/>
              <a:t>بقيمة تداول بلغت </a:t>
            </a:r>
            <a:r>
              <a:rPr lang="ar-SA" sz="1000" dirty="0" smtClean="0"/>
              <a:t>9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59.3 </a:t>
            </a:r>
            <a:r>
              <a:rPr lang="ar-SA" sz="1000" dirty="0"/>
              <a:t>فلس </a:t>
            </a:r>
            <a:r>
              <a:rPr lang="ar-SA" sz="1000" dirty="0" smtClean="0"/>
              <a:t>مرتفعا </a:t>
            </a:r>
            <a:r>
              <a:rPr lang="ar-SA" sz="1000" dirty="0"/>
              <a:t>بنسبة </a:t>
            </a:r>
            <a:r>
              <a:rPr lang="ar-SA" sz="1000" dirty="0" smtClean="0"/>
              <a:t>5.5%، ثم جاء </a:t>
            </a:r>
            <a:r>
              <a:rPr lang="ar-SA" sz="1000" dirty="0"/>
              <a:t>سهم</a:t>
            </a:r>
            <a:r>
              <a:rPr lang="ar-KW" sz="1000" dirty="0"/>
              <a:t> </a:t>
            </a:r>
            <a:r>
              <a:rPr lang="ar-SA" sz="1000" dirty="0" smtClean="0"/>
              <a:t>الشركة الأولى للإستثمار بالمركز الثالث </a:t>
            </a:r>
            <a:r>
              <a:rPr lang="ar-SA" sz="1000" dirty="0"/>
              <a:t>بقيمة تداول بلغ</a:t>
            </a:r>
            <a:r>
              <a:rPr lang="ar-KW" sz="1000" dirty="0"/>
              <a:t>ت</a:t>
            </a:r>
            <a:r>
              <a:rPr lang="ar-SA" sz="1000" dirty="0"/>
              <a:t> </a:t>
            </a:r>
            <a:r>
              <a:rPr lang="ar-SA" sz="1000" dirty="0" smtClean="0"/>
              <a:t>4.3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35.2 </a:t>
            </a:r>
            <a:r>
              <a:rPr lang="ar-SA" sz="1000" dirty="0"/>
              <a:t>فلس </a:t>
            </a:r>
            <a:r>
              <a:rPr lang="ar-SA" sz="1000" dirty="0" smtClean="0"/>
              <a:t>مرتفعا بنسبة 12.7%.</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427</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56045853"/>
              </p:ext>
            </p:extLst>
          </p:nvPr>
        </p:nvGraphicFramePr>
        <p:xfrm>
          <a:off x="114301" y="1150938"/>
          <a:ext cx="6705600" cy="2314575"/>
        </p:xfrm>
        <a:graphic>
          <a:graphicData uri="http://schemas.openxmlformats.org/presentationml/2006/ole">
            <mc:AlternateContent xmlns:mc="http://schemas.openxmlformats.org/markup-compatibility/2006">
              <mc:Choice xmlns:v="urn:schemas-microsoft-com:vml" Requires="v">
                <p:oleObj spid="_x0000_s134499" name="Worksheet" r:id="rId5" imgW="6705600" imgH="2314575" progId="Excel.Sheet.12">
                  <p:link updateAutomatic="1"/>
                </p:oleObj>
              </mc:Choice>
              <mc:Fallback>
                <p:oleObj name="Worksheet" r:id="rId5" imgW="6705600" imgH="2314575" progId="Excel.Sheet.12">
                  <p:link updateAutomatic="1"/>
                  <p:pic>
                    <p:nvPicPr>
                      <p:cNvPr id="0" name=""/>
                      <p:cNvPicPr/>
                      <p:nvPr/>
                    </p:nvPicPr>
                    <p:blipFill>
                      <a:blip r:embed="rId6"/>
                      <a:stretch>
                        <a:fillRect/>
                      </a:stretch>
                    </p:blipFill>
                    <p:spPr>
                      <a:xfrm>
                        <a:off x="114301" y="1150938"/>
                        <a:ext cx="6705600"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914851972"/>
              </p:ext>
            </p:extLst>
          </p:nvPr>
        </p:nvGraphicFramePr>
        <p:xfrm>
          <a:off x="0" y="4630738"/>
          <a:ext cx="4371975" cy="3000375"/>
        </p:xfrm>
        <a:graphic>
          <a:graphicData uri="http://schemas.openxmlformats.org/presentationml/2006/ole">
            <mc:AlternateContent xmlns:mc="http://schemas.openxmlformats.org/markup-compatibility/2006">
              <mc:Choice xmlns:v="urn:schemas-microsoft-com:vml" Requires="v">
                <p:oleObj spid="_x0000_s134500"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0" y="4630738"/>
                        <a:ext cx="4371975"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815496882"/>
              </p:ext>
            </p:extLst>
          </p:nvPr>
        </p:nvGraphicFramePr>
        <p:xfrm>
          <a:off x="166688" y="3568700"/>
          <a:ext cx="6581775" cy="2314575"/>
        </p:xfrm>
        <a:graphic>
          <a:graphicData uri="http://schemas.openxmlformats.org/presentationml/2006/ole">
            <mc:AlternateContent xmlns:mc="http://schemas.openxmlformats.org/markup-compatibility/2006">
              <mc:Choice xmlns:v="urn:schemas-microsoft-com:vml" Requires="v">
                <p:oleObj spid="_x0000_s137230"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66688" y="3568700"/>
                        <a:ext cx="6581775"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8638867"/>
              </p:ext>
            </p:extLst>
          </p:nvPr>
        </p:nvGraphicFramePr>
        <p:xfrm>
          <a:off x="188913" y="1101725"/>
          <a:ext cx="6610350" cy="2314575"/>
        </p:xfrm>
        <a:graphic>
          <a:graphicData uri="http://schemas.openxmlformats.org/presentationml/2006/ole">
            <mc:AlternateContent xmlns:mc="http://schemas.openxmlformats.org/markup-compatibility/2006">
              <mc:Choice xmlns:v="urn:schemas-microsoft-com:vml" Requires="v">
                <p:oleObj spid="_x0000_s137231" name="Worksheet" r:id="rId7" imgW="6610275" imgH="2314575" progId="Excel.Sheet.12">
                  <p:link updateAutomatic="1"/>
                </p:oleObj>
              </mc:Choice>
              <mc:Fallback>
                <p:oleObj name="Worksheet" r:id="rId7" imgW="6610275" imgH="2314575" progId="Excel.Sheet.12">
                  <p:link updateAutomatic="1"/>
                  <p:pic>
                    <p:nvPicPr>
                      <p:cNvPr id="0" name=""/>
                      <p:cNvPicPr/>
                      <p:nvPr/>
                    </p:nvPicPr>
                    <p:blipFill>
                      <a:blip r:embed="rId8"/>
                      <a:stretch>
                        <a:fillRect/>
                      </a:stretch>
                    </p:blipFill>
                    <p:spPr>
                      <a:xfrm>
                        <a:off x="188913" y="1101725"/>
                        <a:ext cx="661035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61848391"/>
              </p:ext>
            </p:extLst>
          </p:nvPr>
        </p:nvGraphicFramePr>
        <p:xfrm>
          <a:off x="123825" y="5994400"/>
          <a:ext cx="6629400" cy="2314575"/>
        </p:xfrm>
        <a:graphic>
          <a:graphicData uri="http://schemas.openxmlformats.org/presentationml/2006/ole">
            <mc:AlternateContent xmlns:mc="http://schemas.openxmlformats.org/markup-compatibility/2006">
              <mc:Choice xmlns:v="urn:schemas-microsoft-com:vml" Requires="v">
                <p:oleObj spid="_x0000_s137232"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23825" y="5994400"/>
                        <a:ext cx="6629400"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17073</TotalTime>
  <Words>1388</Words>
  <Application>Microsoft Office PowerPoint</Application>
  <PresentationFormat>On-screen Show (4:3)</PresentationFormat>
  <Paragraphs>77</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3519</cp:revision>
  <cp:lastPrinted>2019-01-10T11:21:43Z</cp:lastPrinted>
  <dcterms:created xsi:type="dcterms:W3CDTF">2015-01-14T07:25:06Z</dcterms:created>
  <dcterms:modified xsi:type="dcterms:W3CDTF">2020-10-08T11:49:41Z</dcterms:modified>
</cp:coreProperties>
</file>